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69" r:id="rId1"/>
  </p:sldMasterIdLst>
  <p:notesMasterIdLst>
    <p:notesMasterId r:id="rId34"/>
  </p:notesMasterIdLst>
  <p:handoutMasterIdLst>
    <p:handoutMasterId r:id="rId35"/>
  </p:handoutMasterIdLst>
  <p:sldIdLst>
    <p:sldId id="283" r:id="rId2"/>
    <p:sldId id="285" r:id="rId3"/>
    <p:sldId id="287" r:id="rId4"/>
    <p:sldId id="288" r:id="rId5"/>
    <p:sldId id="289" r:id="rId6"/>
    <p:sldId id="290" r:id="rId7"/>
    <p:sldId id="291" r:id="rId8"/>
    <p:sldId id="307" r:id="rId9"/>
    <p:sldId id="292" r:id="rId10"/>
    <p:sldId id="294" r:id="rId11"/>
    <p:sldId id="293" r:id="rId12"/>
    <p:sldId id="305" r:id="rId13"/>
    <p:sldId id="295" r:id="rId14"/>
    <p:sldId id="296" r:id="rId15"/>
    <p:sldId id="297" r:id="rId16"/>
    <p:sldId id="298" r:id="rId17"/>
    <p:sldId id="299" r:id="rId18"/>
    <p:sldId id="300" r:id="rId19"/>
    <p:sldId id="301" r:id="rId20"/>
    <p:sldId id="309" r:id="rId21"/>
    <p:sldId id="303" r:id="rId22"/>
    <p:sldId id="310" r:id="rId23"/>
    <p:sldId id="311" r:id="rId24"/>
    <p:sldId id="312" r:id="rId25"/>
    <p:sldId id="313" r:id="rId26"/>
    <p:sldId id="318" r:id="rId27"/>
    <p:sldId id="314" r:id="rId28"/>
    <p:sldId id="319" r:id="rId29"/>
    <p:sldId id="316" r:id="rId30"/>
    <p:sldId id="317" r:id="rId31"/>
    <p:sldId id="315" r:id="rId32"/>
    <p:sldId id="320"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Καλως ορίσατε" id="{E75E278A-FF0E-49A4-B170-79828D63BBAD}">
          <p14:sldIdLst>
            <p14:sldId id="283"/>
          </p14:sldIdLst>
        </p14:section>
        <p14:section name="Σχεδίαση, Μεταμόρφωση, Σχολιασμός, Συνεργασία, Πείτε μου" id="{B9B51309-D148-4332-87C2-07BE32FBCA3B}">
          <p14:sldIdLst/>
        </p14:section>
        <p14:section name="Μάθετε περισσότερα" id="{2CC34DB2-6590-42C0-AD4B-A04C6060184E}">
          <p14:sldIdLst>
            <p14:sldId id="285"/>
            <p14:sldId id="287"/>
            <p14:sldId id="288"/>
            <p14:sldId id="289"/>
            <p14:sldId id="290"/>
            <p14:sldId id="291"/>
            <p14:sldId id="307"/>
            <p14:sldId id="292"/>
            <p14:sldId id="294"/>
            <p14:sldId id="293"/>
            <p14:sldId id="305"/>
            <p14:sldId id="295"/>
            <p14:sldId id="296"/>
            <p14:sldId id="297"/>
            <p14:sldId id="298"/>
            <p14:sldId id="299"/>
            <p14:sldId id="300"/>
            <p14:sldId id="301"/>
            <p14:sldId id="309"/>
            <p14:sldId id="303"/>
            <p14:sldId id="310"/>
            <p14:sldId id="311"/>
            <p14:sldId id="312"/>
            <p14:sldId id="313"/>
            <p14:sldId id="318"/>
            <p14:sldId id="314"/>
            <p14:sldId id="319"/>
            <p14:sldId id="316"/>
            <p14:sldId id="317"/>
            <p14:sldId id="315"/>
            <p14:sldId id="32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Συντάκτης" initials="Α"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Μεσαίο στυλ 2 - Έμφαση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1" autoAdjust="0"/>
    <p:restoredTop sz="96283" autoAdjust="0"/>
  </p:normalViewPr>
  <p:slideViewPr>
    <p:cSldViewPr snapToGrid="0">
      <p:cViewPr varScale="1">
        <p:scale>
          <a:sx n="79" d="100"/>
          <a:sy n="79" d="100"/>
        </p:scale>
        <p:origin x="845" y="77"/>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6" d="100"/>
          <a:sy n="86" d="100"/>
        </p:scale>
        <p:origin x="386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914;&#953;&#946;&#955;&#943;&#959;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lexander\Desktop\Untitled%20spreadsheet.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l-G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769335289667578"/>
          <c:y val="4.5688248243254966E-2"/>
          <c:w val="0.82646591364061006"/>
          <c:h val="0.7562010689257902"/>
        </c:manualLayout>
      </c:layout>
      <c:scatterChart>
        <c:scatterStyle val="lineMarker"/>
        <c:varyColors val="0"/>
        <c:ser>
          <c:idx val="0"/>
          <c:order val="0"/>
          <c:spPr>
            <a:ln w="19050" cap="rnd">
              <a:solidFill>
                <a:schemeClr val="accent1"/>
              </a:solidFill>
              <a:round/>
            </a:ln>
            <a:effectLst/>
          </c:spPr>
          <c:marker>
            <c:symbol val="none"/>
          </c:marker>
          <c:xVal>
            <c:numRef>
              <c:f>Φύλλο1!$I$12:$I$16</c:f>
              <c:numCache>
                <c:formatCode>General</c:formatCode>
                <c:ptCount val="5"/>
                <c:pt idx="0">
                  <c:v>100</c:v>
                </c:pt>
                <c:pt idx="1">
                  <c:v>10000</c:v>
                </c:pt>
                <c:pt idx="2">
                  <c:v>20000</c:v>
                </c:pt>
                <c:pt idx="3">
                  <c:v>22000</c:v>
                </c:pt>
                <c:pt idx="4">
                  <c:v>50000</c:v>
                </c:pt>
              </c:numCache>
            </c:numRef>
          </c:xVal>
          <c:yVal>
            <c:numRef>
              <c:f>Φύλλο1!$J$12:$J$16</c:f>
              <c:numCache>
                <c:formatCode>General</c:formatCode>
                <c:ptCount val="5"/>
                <c:pt idx="0">
                  <c:v>55.3</c:v>
                </c:pt>
                <c:pt idx="1">
                  <c:v>63.2</c:v>
                </c:pt>
                <c:pt idx="2">
                  <c:v>63.5</c:v>
                </c:pt>
                <c:pt idx="3">
                  <c:v>81.3</c:v>
                </c:pt>
                <c:pt idx="4">
                  <c:v>81.900000000000006</c:v>
                </c:pt>
              </c:numCache>
            </c:numRef>
          </c:yVal>
          <c:smooth val="0"/>
          <c:extLst>
            <c:ext xmlns:c16="http://schemas.microsoft.com/office/drawing/2014/chart" uri="{C3380CC4-5D6E-409C-BE32-E72D297353CC}">
              <c16:uniqueId val="{00000000-F4C4-48DE-ADBF-3ACC01177AB6}"/>
            </c:ext>
          </c:extLst>
        </c:ser>
        <c:dLbls>
          <c:showLegendKey val="0"/>
          <c:showVal val="0"/>
          <c:showCatName val="0"/>
          <c:showSerName val="0"/>
          <c:showPercent val="0"/>
          <c:showBubbleSize val="0"/>
        </c:dLbls>
        <c:axId val="548438224"/>
        <c:axId val="548440024"/>
      </c:scatterChart>
      <c:valAx>
        <c:axId val="54843822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Calibration</a:t>
                </a:r>
                <a:r>
                  <a:rPr lang="en-US" baseline="0"/>
                  <a:t> steps</a:t>
                </a:r>
                <a:endParaRPr lang="el-G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l-G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l-GR"/>
          </a:p>
        </c:txPr>
        <c:crossAx val="548440024"/>
        <c:crosses val="autoZero"/>
        <c:crossBetween val="midCat"/>
      </c:valAx>
      <c:valAx>
        <c:axId val="5484400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Accuracy</a:t>
                </a:r>
                <a:r>
                  <a:rPr lang="en-US" baseline="0"/>
                  <a:t> (%)</a:t>
                </a:r>
                <a:endParaRPr lang="el-G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l-G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l-GR"/>
          </a:p>
        </c:txPr>
        <c:crossAx val="54843822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l-G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l-G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Sheet1!$S$20</c:f>
              <c:strCache>
                <c:ptCount val="1"/>
                <c:pt idx="0">
                  <c:v>Single DPU</c:v>
                </c:pt>
              </c:strCache>
            </c:strRef>
          </c:tx>
          <c:spPr>
            <a:ln w="19050" cap="rnd">
              <a:solidFill>
                <a:schemeClr val="accent1"/>
              </a:solidFill>
              <a:round/>
            </a:ln>
            <a:effectLst/>
          </c:spPr>
          <c:marker>
            <c:symbol val="none"/>
          </c:marker>
          <c:xVal>
            <c:numRef>
              <c:f>Sheet1!$T$19:$Y$19</c:f>
              <c:numCache>
                <c:formatCode>General</c:formatCode>
                <c:ptCount val="6"/>
                <c:pt idx="0">
                  <c:v>10</c:v>
                </c:pt>
                <c:pt idx="1">
                  <c:v>100</c:v>
                </c:pt>
                <c:pt idx="2">
                  <c:v>500</c:v>
                </c:pt>
                <c:pt idx="3">
                  <c:v>1000</c:v>
                </c:pt>
                <c:pt idx="4">
                  <c:v>3000</c:v>
                </c:pt>
                <c:pt idx="5">
                  <c:v>5000</c:v>
                </c:pt>
              </c:numCache>
            </c:numRef>
          </c:xVal>
          <c:yVal>
            <c:numRef>
              <c:f>Sheet1!$T$20:$Y$20</c:f>
              <c:numCache>
                <c:formatCode>General</c:formatCode>
                <c:ptCount val="6"/>
                <c:pt idx="0">
                  <c:v>0.5</c:v>
                </c:pt>
                <c:pt idx="1">
                  <c:v>0.6</c:v>
                </c:pt>
                <c:pt idx="2">
                  <c:v>0.81</c:v>
                </c:pt>
                <c:pt idx="3">
                  <c:v>1.17</c:v>
                </c:pt>
                <c:pt idx="4">
                  <c:v>2.44</c:v>
                </c:pt>
                <c:pt idx="5">
                  <c:v>3.71</c:v>
                </c:pt>
              </c:numCache>
            </c:numRef>
          </c:yVal>
          <c:smooth val="0"/>
          <c:extLst>
            <c:ext xmlns:c16="http://schemas.microsoft.com/office/drawing/2014/chart" uri="{C3380CC4-5D6E-409C-BE32-E72D297353CC}">
              <c16:uniqueId val="{00000000-5A1D-42DC-AA37-84E30D614A17}"/>
            </c:ext>
          </c:extLst>
        </c:ser>
        <c:ser>
          <c:idx val="1"/>
          <c:order val="1"/>
          <c:tx>
            <c:strRef>
              <c:f>Sheet1!$S$21</c:f>
              <c:strCache>
                <c:ptCount val="1"/>
                <c:pt idx="0">
                  <c:v>Multithreading DPU</c:v>
                </c:pt>
              </c:strCache>
            </c:strRef>
          </c:tx>
          <c:spPr>
            <a:ln w="19050" cap="rnd">
              <a:solidFill>
                <a:schemeClr val="accent2"/>
              </a:solidFill>
              <a:round/>
            </a:ln>
            <a:effectLst/>
          </c:spPr>
          <c:marker>
            <c:symbol val="none"/>
          </c:marker>
          <c:xVal>
            <c:numRef>
              <c:f>Sheet1!$T$19:$Y$19</c:f>
              <c:numCache>
                <c:formatCode>General</c:formatCode>
                <c:ptCount val="6"/>
                <c:pt idx="0">
                  <c:v>10</c:v>
                </c:pt>
                <c:pt idx="1">
                  <c:v>100</c:v>
                </c:pt>
                <c:pt idx="2">
                  <c:v>500</c:v>
                </c:pt>
                <c:pt idx="3">
                  <c:v>1000</c:v>
                </c:pt>
                <c:pt idx="4">
                  <c:v>3000</c:v>
                </c:pt>
                <c:pt idx="5">
                  <c:v>5000</c:v>
                </c:pt>
              </c:numCache>
            </c:numRef>
          </c:xVal>
          <c:yVal>
            <c:numRef>
              <c:f>Sheet1!$T$21:$Y$21</c:f>
              <c:numCache>
                <c:formatCode>General</c:formatCode>
                <c:ptCount val="6"/>
                <c:pt idx="0">
                  <c:v>8.0000000000000002E-3</c:v>
                </c:pt>
                <c:pt idx="1">
                  <c:v>0.05</c:v>
                </c:pt>
                <c:pt idx="2">
                  <c:v>0.25</c:v>
                </c:pt>
                <c:pt idx="3">
                  <c:v>0.5</c:v>
                </c:pt>
                <c:pt idx="4">
                  <c:v>1.5</c:v>
                </c:pt>
                <c:pt idx="5">
                  <c:v>2.5</c:v>
                </c:pt>
              </c:numCache>
            </c:numRef>
          </c:yVal>
          <c:smooth val="0"/>
          <c:extLst>
            <c:ext xmlns:c16="http://schemas.microsoft.com/office/drawing/2014/chart" uri="{C3380CC4-5D6E-409C-BE32-E72D297353CC}">
              <c16:uniqueId val="{00000001-5A1D-42DC-AA37-84E30D614A17}"/>
            </c:ext>
          </c:extLst>
        </c:ser>
        <c:dLbls>
          <c:showLegendKey val="0"/>
          <c:showVal val="0"/>
          <c:showCatName val="0"/>
          <c:showSerName val="0"/>
          <c:showPercent val="0"/>
          <c:showBubbleSize val="0"/>
        </c:dLbls>
        <c:axId val="700021504"/>
        <c:axId val="700021864"/>
      </c:scatterChart>
      <c:valAx>
        <c:axId val="70002150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Samples</a:t>
                </a:r>
                <a:endParaRPr lang="el-G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l-G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l-GR"/>
          </a:p>
        </c:txPr>
        <c:crossAx val="700021864"/>
        <c:crosses val="autoZero"/>
        <c:crossBetween val="midCat"/>
      </c:valAx>
      <c:valAx>
        <c:axId val="7000218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sec</a:t>
                </a:r>
                <a:endParaRPr lang="el-G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l-G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l-GR"/>
          </a:p>
        </c:txPr>
        <c:crossAx val="70002150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l-G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l-G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l-GR"/>
          </a:p>
        </p:txBody>
      </p:sp>
      <p:sp>
        <p:nvSpPr>
          <p:cNvPr id="3" name="Θέση ημερομηνίας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9330972-3CDE-45CD-9C28-B819520E743D}" type="datetime1">
              <a:rPr lang="el-GR" smtClean="0"/>
              <a:t>22/12/2024</a:t>
            </a:fld>
            <a:endParaRPr lang="el-GR"/>
          </a:p>
        </p:txBody>
      </p:sp>
      <p:sp>
        <p:nvSpPr>
          <p:cNvPr id="4" name="Θέση υποσέλιδου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l-GR"/>
          </a:p>
        </p:txBody>
      </p:sp>
      <p:sp>
        <p:nvSpPr>
          <p:cNvPr id="5" name="Θέση αριθμού διαφάνειας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el-GR" smtClean="0"/>
              <a:t>‹#›</a:t>
            </a:fld>
            <a:endParaRPr lang="el-GR"/>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l-GR" noProof="0"/>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AFAFFA7-AA85-4C23-8D66-066A796F30C7}" type="datetime1">
              <a:rPr lang="el-GR" noProof="0" smtClean="0"/>
              <a:t>22/12/2024</a:t>
            </a:fld>
            <a:endParaRPr lang="el-GR" noProof="0"/>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l-GR" noProof="0"/>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l-GR" noProof="0"/>
              <a:t>Στυλ υποδείγματος κειμένου</a:t>
            </a:r>
          </a:p>
          <a:p>
            <a:pPr lvl="1" rtl="0"/>
            <a:r>
              <a:rPr lang="el-GR" noProof="0"/>
              <a:t>Δεύτερου επιπέδου</a:t>
            </a:r>
          </a:p>
          <a:p>
            <a:pPr lvl="2" rtl="0"/>
            <a:r>
              <a:rPr lang="el-GR" noProof="0"/>
              <a:t>Τρίτου επιπέδου</a:t>
            </a:r>
          </a:p>
          <a:p>
            <a:pPr lvl="3" rtl="0"/>
            <a:r>
              <a:rPr lang="el-GR" noProof="0"/>
              <a:t>Τέταρτου επιπέδου</a:t>
            </a:r>
          </a:p>
          <a:p>
            <a:pPr lvl="4" rtl="0"/>
            <a:r>
              <a:rPr lang="el-GR" noProof="0"/>
              <a:t>Πέμπτου επιπέδου</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l-GR" noProof="0"/>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F61EA0F-A667-4B49-8422-0062BC55E249}" type="slidenum">
              <a:rPr lang="el-GR" noProof="0" smtClean="0"/>
              <a:t>‹#›</a:t>
            </a:fld>
            <a:endParaRPr lang="el-GR" noProof="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Καλησπέρα + όνομα + έτος</a:t>
            </a:r>
          </a:p>
          <a:p>
            <a:r>
              <a:rPr lang="el-GR" dirty="0"/>
              <a:t>Επιβλέπων + τίτλος</a:t>
            </a:r>
          </a:p>
        </p:txBody>
      </p:sp>
      <p:sp>
        <p:nvSpPr>
          <p:cNvPr id="4" name="Θέση αριθμού διαφάνειας 3"/>
          <p:cNvSpPr>
            <a:spLocks noGrp="1"/>
          </p:cNvSpPr>
          <p:nvPr>
            <p:ph type="sldNum" sz="quarter" idx="5"/>
          </p:nvPr>
        </p:nvSpPr>
        <p:spPr/>
        <p:txBody>
          <a:bodyPr/>
          <a:lstStyle/>
          <a:p>
            <a:fld id="{4D03D50C-3ED2-42BC-B064-25CAA6E28E79}" type="slidenum">
              <a:rPr lang="el-GR" smtClean="0"/>
              <a:t>1</a:t>
            </a:fld>
            <a:endParaRPr lang="el-GR"/>
          </a:p>
        </p:txBody>
      </p:sp>
    </p:spTree>
    <p:extLst>
      <p:ext uri="{BB962C8B-B14F-4D97-AF65-F5344CB8AC3E}">
        <p14:creationId xmlns:p14="http://schemas.microsoft.com/office/powerpoint/2010/main" val="1303726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pPr rtl="0"/>
            <a:fld id="{644AEA0E-9AD1-47A0-8A6C-B647B226A8DF}" type="datetime1">
              <a:rPr lang="el-GR" noProof="0" smtClean="0"/>
              <a:t>22/12/2024</a:t>
            </a:fld>
            <a:endParaRPr lang="el-GR" noProof="0"/>
          </a:p>
        </p:txBody>
      </p:sp>
      <p:sp>
        <p:nvSpPr>
          <p:cNvPr id="5" name="Footer Placeholder 4"/>
          <p:cNvSpPr>
            <a:spLocks noGrp="1"/>
          </p:cNvSpPr>
          <p:nvPr>
            <p:ph type="ftr" sz="quarter" idx="11"/>
          </p:nvPr>
        </p:nvSpPr>
        <p:spPr/>
        <p:txBody>
          <a:bodyPr/>
          <a:lstStyle/>
          <a:p>
            <a:pPr rtl="0"/>
            <a:endParaRPr lang="el-GR" noProof="0"/>
          </a:p>
        </p:txBody>
      </p:sp>
      <p:sp>
        <p:nvSpPr>
          <p:cNvPr id="6" name="Slide Number Placeholder 5"/>
          <p:cNvSpPr>
            <a:spLocks noGrp="1"/>
          </p:cNvSpPr>
          <p:nvPr>
            <p:ph type="sldNum" sz="quarter" idx="12"/>
          </p:nvPr>
        </p:nvSpPr>
        <p:spPr/>
        <p:txBody>
          <a:bodyPr/>
          <a:lstStyle/>
          <a:p>
            <a:pPr rtl="0"/>
            <a:fld id="{9860EDB8-5305-433F-BE41-D7A86D811DB3}" type="slidenum">
              <a:rPr lang="el-GR" noProof="0" smtClean="0"/>
              <a:pPr/>
              <a:t>‹#›</a:t>
            </a:fld>
            <a:endParaRPr lang="el-GR" noProof="0"/>
          </a:p>
        </p:txBody>
      </p:sp>
    </p:spTree>
    <p:extLst>
      <p:ext uri="{BB962C8B-B14F-4D97-AF65-F5344CB8AC3E}">
        <p14:creationId xmlns:p14="http://schemas.microsoft.com/office/powerpoint/2010/main" val="36887094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pPr rtl="0"/>
            <a:fld id="{644AEA0E-9AD1-47A0-8A6C-B647B226A8DF}" type="datetime1">
              <a:rPr lang="el-GR" noProof="0" smtClean="0"/>
              <a:t>22/12/2024</a:t>
            </a:fld>
            <a:endParaRPr lang="el-GR" noProof="0"/>
          </a:p>
        </p:txBody>
      </p:sp>
      <p:sp>
        <p:nvSpPr>
          <p:cNvPr id="5" name="Footer Placeholder 4"/>
          <p:cNvSpPr>
            <a:spLocks noGrp="1"/>
          </p:cNvSpPr>
          <p:nvPr>
            <p:ph type="ftr" sz="quarter" idx="11"/>
          </p:nvPr>
        </p:nvSpPr>
        <p:spPr/>
        <p:txBody>
          <a:bodyPr/>
          <a:lstStyle/>
          <a:p>
            <a:pPr rtl="0"/>
            <a:endParaRPr lang="el-GR" noProof="0"/>
          </a:p>
        </p:txBody>
      </p:sp>
      <p:sp>
        <p:nvSpPr>
          <p:cNvPr id="6" name="Slide Number Placeholder 5"/>
          <p:cNvSpPr>
            <a:spLocks noGrp="1"/>
          </p:cNvSpPr>
          <p:nvPr>
            <p:ph type="sldNum" sz="quarter" idx="12"/>
          </p:nvPr>
        </p:nvSpPr>
        <p:spPr/>
        <p:txBody>
          <a:bodyPr/>
          <a:lstStyle/>
          <a:p>
            <a:pPr rtl="0"/>
            <a:fld id="{9860EDB8-5305-433F-BE41-D7A86D811DB3}" type="slidenum">
              <a:rPr lang="el-GR" noProof="0" smtClean="0"/>
              <a:pPr/>
              <a:t>‹#›</a:t>
            </a:fld>
            <a:endParaRPr lang="el-GR" noProof="0"/>
          </a:p>
        </p:txBody>
      </p:sp>
    </p:spTree>
    <p:extLst>
      <p:ext uri="{BB962C8B-B14F-4D97-AF65-F5344CB8AC3E}">
        <p14:creationId xmlns:p14="http://schemas.microsoft.com/office/powerpoint/2010/main" val="306804122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pPr rtl="0"/>
            <a:fld id="{644AEA0E-9AD1-47A0-8A6C-B647B226A8DF}" type="datetime1">
              <a:rPr lang="el-GR" noProof="0" smtClean="0"/>
              <a:t>22/12/2024</a:t>
            </a:fld>
            <a:endParaRPr lang="el-GR" noProof="0"/>
          </a:p>
        </p:txBody>
      </p:sp>
      <p:sp>
        <p:nvSpPr>
          <p:cNvPr id="5" name="Footer Placeholder 4"/>
          <p:cNvSpPr>
            <a:spLocks noGrp="1"/>
          </p:cNvSpPr>
          <p:nvPr>
            <p:ph type="ftr" sz="quarter" idx="11"/>
          </p:nvPr>
        </p:nvSpPr>
        <p:spPr/>
        <p:txBody>
          <a:bodyPr/>
          <a:lstStyle/>
          <a:p>
            <a:pPr rtl="0"/>
            <a:endParaRPr lang="el-GR" noProof="0"/>
          </a:p>
        </p:txBody>
      </p:sp>
      <p:sp>
        <p:nvSpPr>
          <p:cNvPr id="6" name="Slide Number Placeholder 5"/>
          <p:cNvSpPr>
            <a:spLocks noGrp="1"/>
          </p:cNvSpPr>
          <p:nvPr>
            <p:ph type="sldNum" sz="quarter" idx="12"/>
          </p:nvPr>
        </p:nvSpPr>
        <p:spPr/>
        <p:txBody>
          <a:bodyPr/>
          <a:lstStyle/>
          <a:p>
            <a:pPr rtl="0"/>
            <a:fld id="{9860EDB8-5305-433F-BE41-D7A86D811DB3}" type="slidenum">
              <a:rPr lang="el-GR" noProof="0" smtClean="0"/>
              <a:pPr/>
              <a:t>‹#›</a:t>
            </a:fld>
            <a:endParaRPr lang="el-GR" noProof="0"/>
          </a:p>
        </p:txBody>
      </p:sp>
    </p:spTree>
    <p:extLst>
      <p:ext uri="{BB962C8B-B14F-4D97-AF65-F5344CB8AC3E}">
        <p14:creationId xmlns:p14="http://schemas.microsoft.com/office/powerpoint/2010/main" val="340646515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Κεφαλίδα ενότητας">
    <p:spTree>
      <p:nvGrpSpPr>
        <p:cNvPr id="1" name=""/>
        <p:cNvGrpSpPr/>
        <p:nvPr/>
      </p:nvGrpSpPr>
      <p:grpSpPr>
        <a:xfrm>
          <a:off x="0" y="0"/>
          <a:ext cx="0" cy="0"/>
          <a:chOff x="0" y="0"/>
          <a:chExt cx="0" cy="0"/>
        </a:xfrm>
      </p:grpSpPr>
      <p:sp>
        <p:nvSpPr>
          <p:cNvPr id="9" name="Ορθογώνιο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sz="1800" noProof="0"/>
          </a:p>
        </p:txBody>
      </p:sp>
      <p:sp>
        <p:nvSpPr>
          <p:cNvPr id="10" name="Ορθογώνιο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sz="1800" noProof="0"/>
          </a:p>
        </p:txBody>
      </p:sp>
      <p:sp>
        <p:nvSpPr>
          <p:cNvPr id="2" name="Τίτλος 1"/>
          <p:cNvSpPr>
            <a:spLocks noGrp="1"/>
          </p:cNvSpPr>
          <p:nvPr>
            <p:ph type="title" hasCustomPrompt="1"/>
          </p:nvPr>
        </p:nvSpPr>
        <p:spPr>
          <a:xfrm>
            <a:off x="521208" y="1536192"/>
            <a:ext cx="6876288" cy="640080"/>
          </a:xfrm>
        </p:spPr>
        <p:txBody>
          <a:bodyPr rtlCol="0">
            <a:normAutofit/>
          </a:bodyPr>
          <a:lstStyle>
            <a:lvl1pPr>
              <a:defRPr sz="3600">
                <a:solidFill>
                  <a:schemeClr val="bg1"/>
                </a:solidFill>
              </a:defRPr>
            </a:lvl1pPr>
          </a:lstStyle>
          <a:p>
            <a:pPr rtl="0"/>
            <a:r>
              <a:rPr lang="el-GR" noProof="0"/>
              <a:t>Κάντε κλικ για να επεξεργαστείτε το Στυλ κύριου τίτλου</a:t>
            </a:r>
          </a:p>
        </p:txBody>
      </p:sp>
      <p:sp>
        <p:nvSpPr>
          <p:cNvPr id="7" name="Θέση περιεχομένου 6"/>
          <p:cNvSpPr>
            <a:spLocks noGrp="1"/>
          </p:cNvSpPr>
          <p:nvPr>
            <p:ph sz="quarter" idx="13" hasCustomPrompt="1"/>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rtl="0">
              <a:lnSpc>
                <a:spcPct val="150000"/>
              </a:lnSpc>
              <a:spcBef>
                <a:spcPts val="1000"/>
              </a:spcBef>
              <a:spcAft>
                <a:spcPts val="1200"/>
              </a:spcAft>
              <a:buNone/>
            </a:pPr>
            <a:r>
              <a:rPr lang="el-GR" noProof="0"/>
              <a:t>Στυλ υποδείγματος κειμένου</a:t>
            </a:r>
          </a:p>
          <a:p>
            <a:pPr marL="0" lvl="1" indent="0" rtl="0">
              <a:lnSpc>
                <a:spcPct val="150000"/>
              </a:lnSpc>
              <a:spcBef>
                <a:spcPts val="1000"/>
              </a:spcBef>
              <a:spcAft>
                <a:spcPts val="1200"/>
              </a:spcAft>
              <a:buNone/>
            </a:pPr>
            <a:r>
              <a:rPr lang="el-GR" noProof="0"/>
              <a:t>Δεύτερου επιπέδου</a:t>
            </a:r>
          </a:p>
          <a:p>
            <a:pPr marL="0" lvl="2" indent="0" rtl="0">
              <a:lnSpc>
                <a:spcPct val="150000"/>
              </a:lnSpc>
              <a:spcBef>
                <a:spcPts val="1000"/>
              </a:spcBef>
              <a:spcAft>
                <a:spcPts val="1200"/>
              </a:spcAft>
              <a:buNone/>
            </a:pPr>
            <a:r>
              <a:rPr lang="el-GR" noProof="0"/>
              <a:t>Τρίτου επιπέδου</a:t>
            </a:r>
          </a:p>
          <a:p>
            <a:pPr marL="0" lvl="3" indent="0" rtl="0">
              <a:lnSpc>
                <a:spcPct val="150000"/>
              </a:lnSpc>
              <a:spcBef>
                <a:spcPts val="1000"/>
              </a:spcBef>
              <a:spcAft>
                <a:spcPts val="1200"/>
              </a:spcAft>
              <a:buNone/>
            </a:pPr>
            <a:r>
              <a:rPr lang="el-GR" noProof="0"/>
              <a:t>Τέταρτου επιπέδου</a:t>
            </a:r>
          </a:p>
          <a:p>
            <a:pPr marL="0" lvl="4" indent="0" rtl="0">
              <a:lnSpc>
                <a:spcPct val="150000"/>
              </a:lnSpc>
              <a:spcBef>
                <a:spcPts val="1000"/>
              </a:spcBef>
              <a:spcAft>
                <a:spcPts val="1200"/>
              </a:spcAft>
              <a:buNone/>
            </a:pPr>
            <a:r>
              <a:rPr lang="el-GR" noProof="0"/>
              <a:t>Πέμπτου επιπέδου</a:t>
            </a:r>
          </a:p>
        </p:txBody>
      </p:sp>
    </p:spTree>
    <p:extLst>
      <p:ext uri="{BB962C8B-B14F-4D97-AF65-F5344CB8AC3E}">
        <p14:creationId xmlns:p14="http://schemas.microsoft.com/office/powerpoint/2010/main" val="1782835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Διαφάνεια τίτλου">
    <p:spTree>
      <p:nvGrpSpPr>
        <p:cNvPr id="1" name=""/>
        <p:cNvGrpSpPr/>
        <p:nvPr/>
      </p:nvGrpSpPr>
      <p:grpSpPr>
        <a:xfrm>
          <a:off x="0" y="0"/>
          <a:ext cx="0" cy="0"/>
          <a:chOff x="0" y="0"/>
          <a:chExt cx="0" cy="0"/>
        </a:xfrm>
      </p:grpSpPr>
      <p:sp>
        <p:nvSpPr>
          <p:cNvPr id="7" name="Ορθογώνιο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sz="1800" noProof="0"/>
          </a:p>
        </p:txBody>
      </p:sp>
      <p:sp>
        <p:nvSpPr>
          <p:cNvPr id="2" name="Τίτλος 1"/>
          <p:cNvSpPr>
            <a:spLocks noGrp="1"/>
          </p:cNvSpPr>
          <p:nvPr>
            <p:ph type="title" hasCustomPrompt="1"/>
          </p:nvPr>
        </p:nvSpPr>
        <p:spPr/>
        <p:txBody>
          <a:bodyPr rtlCol="0"/>
          <a:lstStyle/>
          <a:p>
            <a:pPr rtl="0"/>
            <a:r>
              <a:rPr lang="el-GR" noProof="0"/>
              <a:t>Κάντε κλικ για να επεξεργαστείτε το Στυλ κύριου τίτλου</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pPr rtl="0"/>
            <a:fld id="{644AEA0E-9AD1-47A0-8A6C-B647B226A8DF}" type="datetime1">
              <a:rPr lang="el-GR" noProof="0" smtClean="0"/>
              <a:t>22/12/2024</a:t>
            </a:fld>
            <a:endParaRPr lang="el-GR" noProof="0"/>
          </a:p>
        </p:txBody>
      </p:sp>
      <p:sp>
        <p:nvSpPr>
          <p:cNvPr id="5" name="Footer Placeholder 4"/>
          <p:cNvSpPr>
            <a:spLocks noGrp="1"/>
          </p:cNvSpPr>
          <p:nvPr>
            <p:ph type="ftr" sz="quarter" idx="11"/>
          </p:nvPr>
        </p:nvSpPr>
        <p:spPr/>
        <p:txBody>
          <a:bodyPr/>
          <a:lstStyle/>
          <a:p>
            <a:pPr rtl="0"/>
            <a:endParaRPr lang="el-GR" noProof="0"/>
          </a:p>
        </p:txBody>
      </p:sp>
      <p:sp>
        <p:nvSpPr>
          <p:cNvPr id="6" name="Slide Number Placeholder 5"/>
          <p:cNvSpPr>
            <a:spLocks noGrp="1"/>
          </p:cNvSpPr>
          <p:nvPr>
            <p:ph type="sldNum" sz="quarter" idx="12"/>
          </p:nvPr>
        </p:nvSpPr>
        <p:spPr/>
        <p:txBody>
          <a:bodyPr/>
          <a:lstStyle/>
          <a:p>
            <a:pPr rtl="0"/>
            <a:fld id="{9860EDB8-5305-433F-BE41-D7A86D811DB3}" type="slidenum">
              <a:rPr lang="el-GR" noProof="0" smtClean="0"/>
              <a:pPr/>
              <a:t>‹#›</a:t>
            </a:fld>
            <a:endParaRPr lang="el-GR" noProof="0"/>
          </a:p>
        </p:txBody>
      </p:sp>
    </p:spTree>
    <p:extLst>
      <p:ext uri="{BB962C8B-B14F-4D97-AF65-F5344CB8AC3E}">
        <p14:creationId xmlns:p14="http://schemas.microsoft.com/office/powerpoint/2010/main" val="373801351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pPr rtl="0"/>
            <a:fld id="{644AEA0E-9AD1-47A0-8A6C-B647B226A8DF}" type="datetime1">
              <a:rPr lang="el-GR" noProof="0" smtClean="0"/>
              <a:t>22/12/2024</a:t>
            </a:fld>
            <a:endParaRPr lang="el-GR" noProof="0"/>
          </a:p>
        </p:txBody>
      </p:sp>
      <p:sp>
        <p:nvSpPr>
          <p:cNvPr id="5" name="Footer Placeholder 4"/>
          <p:cNvSpPr>
            <a:spLocks noGrp="1"/>
          </p:cNvSpPr>
          <p:nvPr>
            <p:ph type="ftr" sz="quarter" idx="11"/>
          </p:nvPr>
        </p:nvSpPr>
        <p:spPr/>
        <p:txBody>
          <a:bodyPr/>
          <a:lstStyle/>
          <a:p>
            <a:pPr rtl="0"/>
            <a:endParaRPr lang="el-GR" noProof="0"/>
          </a:p>
        </p:txBody>
      </p:sp>
      <p:sp>
        <p:nvSpPr>
          <p:cNvPr id="6" name="Slide Number Placeholder 5"/>
          <p:cNvSpPr>
            <a:spLocks noGrp="1"/>
          </p:cNvSpPr>
          <p:nvPr>
            <p:ph type="sldNum" sz="quarter" idx="12"/>
          </p:nvPr>
        </p:nvSpPr>
        <p:spPr/>
        <p:txBody>
          <a:bodyPr/>
          <a:lstStyle/>
          <a:p>
            <a:pPr rtl="0"/>
            <a:fld id="{9860EDB8-5305-433F-BE41-D7A86D811DB3}" type="slidenum">
              <a:rPr lang="el-GR" noProof="0" smtClean="0"/>
              <a:pPr/>
              <a:t>‹#›</a:t>
            </a:fld>
            <a:endParaRPr lang="el-GR" noProof="0"/>
          </a:p>
        </p:txBody>
      </p:sp>
    </p:spTree>
    <p:extLst>
      <p:ext uri="{BB962C8B-B14F-4D97-AF65-F5344CB8AC3E}">
        <p14:creationId xmlns:p14="http://schemas.microsoft.com/office/powerpoint/2010/main" val="28101522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Date Placeholder 4"/>
          <p:cNvSpPr>
            <a:spLocks noGrp="1"/>
          </p:cNvSpPr>
          <p:nvPr>
            <p:ph type="dt" sz="half" idx="10"/>
          </p:nvPr>
        </p:nvSpPr>
        <p:spPr/>
        <p:txBody>
          <a:bodyPr/>
          <a:lstStyle/>
          <a:p>
            <a:pPr rtl="0"/>
            <a:fld id="{644AEA0E-9AD1-47A0-8A6C-B647B226A8DF}" type="datetime1">
              <a:rPr lang="el-GR" noProof="0" smtClean="0"/>
              <a:t>22/12/2024</a:t>
            </a:fld>
            <a:endParaRPr lang="el-GR" noProof="0"/>
          </a:p>
        </p:txBody>
      </p:sp>
      <p:sp>
        <p:nvSpPr>
          <p:cNvPr id="6" name="Footer Placeholder 5"/>
          <p:cNvSpPr>
            <a:spLocks noGrp="1"/>
          </p:cNvSpPr>
          <p:nvPr>
            <p:ph type="ftr" sz="quarter" idx="11"/>
          </p:nvPr>
        </p:nvSpPr>
        <p:spPr/>
        <p:txBody>
          <a:bodyPr/>
          <a:lstStyle/>
          <a:p>
            <a:pPr rtl="0"/>
            <a:endParaRPr lang="el-GR" noProof="0"/>
          </a:p>
        </p:txBody>
      </p:sp>
      <p:sp>
        <p:nvSpPr>
          <p:cNvPr id="7" name="Slide Number Placeholder 6"/>
          <p:cNvSpPr>
            <a:spLocks noGrp="1"/>
          </p:cNvSpPr>
          <p:nvPr>
            <p:ph type="sldNum" sz="quarter" idx="12"/>
          </p:nvPr>
        </p:nvSpPr>
        <p:spPr/>
        <p:txBody>
          <a:bodyPr/>
          <a:lstStyle/>
          <a:p>
            <a:pPr rtl="0"/>
            <a:fld id="{9860EDB8-5305-433F-BE41-D7A86D811DB3}" type="slidenum">
              <a:rPr lang="el-GR" noProof="0" smtClean="0"/>
              <a:pPr/>
              <a:t>‹#›</a:t>
            </a:fld>
            <a:endParaRPr lang="el-GR" noProof="0"/>
          </a:p>
        </p:txBody>
      </p:sp>
    </p:spTree>
    <p:extLst>
      <p:ext uri="{BB962C8B-B14F-4D97-AF65-F5344CB8AC3E}">
        <p14:creationId xmlns:p14="http://schemas.microsoft.com/office/powerpoint/2010/main" val="230299089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839788" y="2505075"/>
            <a:ext cx="5157787"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Content Placeholder 5"/>
          <p:cNvSpPr>
            <a:spLocks noGrp="1"/>
          </p:cNvSpPr>
          <p:nvPr>
            <p:ph sz="quarter" idx="4"/>
          </p:nvPr>
        </p:nvSpPr>
        <p:spPr>
          <a:xfrm>
            <a:off x="6172200" y="2505075"/>
            <a:ext cx="5183188"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pPr rtl="0"/>
            <a:fld id="{644AEA0E-9AD1-47A0-8A6C-B647B226A8DF}" type="datetime1">
              <a:rPr lang="el-GR" noProof="0" smtClean="0"/>
              <a:t>22/12/2024</a:t>
            </a:fld>
            <a:endParaRPr lang="el-GR" noProof="0"/>
          </a:p>
        </p:txBody>
      </p:sp>
      <p:sp>
        <p:nvSpPr>
          <p:cNvPr id="8" name="Footer Placeholder 7"/>
          <p:cNvSpPr>
            <a:spLocks noGrp="1"/>
          </p:cNvSpPr>
          <p:nvPr>
            <p:ph type="ftr" sz="quarter" idx="11"/>
          </p:nvPr>
        </p:nvSpPr>
        <p:spPr/>
        <p:txBody>
          <a:bodyPr/>
          <a:lstStyle/>
          <a:p>
            <a:pPr rtl="0"/>
            <a:endParaRPr lang="el-GR" noProof="0"/>
          </a:p>
        </p:txBody>
      </p:sp>
      <p:sp>
        <p:nvSpPr>
          <p:cNvPr id="9" name="Slide Number Placeholder 8"/>
          <p:cNvSpPr>
            <a:spLocks noGrp="1"/>
          </p:cNvSpPr>
          <p:nvPr>
            <p:ph type="sldNum" sz="quarter" idx="12"/>
          </p:nvPr>
        </p:nvSpPr>
        <p:spPr/>
        <p:txBody>
          <a:bodyPr/>
          <a:lstStyle/>
          <a:p>
            <a:pPr rtl="0"/>
            <a:fld id="{9860EDB8-5305-433F-BE41-D7A86D811DB3}" type="slidenum">
              <a:rPr lang="el-GR" noProof="0" smtClean="0"/>
              <a:pPr/>
              <a:t>‹#›</a:t>
            </a:fld>
            <a:endParaRPr lang="el-GR" noProof="0"/>
          </a:p>
        </p:txBody>
      </p:sp>
    </p:spTree>
    <p:extLst>
      <p:ext uri="{BB962C8B-B14F-4D97-AF65-F5344CB8AC3E}">
        <p14:creationId xmlns:p14="http://schemas.microsoft.com/office/powerpoint/2010/main" val="225586670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pPr rtl="0"/>
            <a:fld id="{644AEA0E-9AD1-47A0-8A6C-B647B226A8DF}" type="datetime1">
              <a:rPr lang="el-GR" noProof="0" smtClean="0"/>
              <a:t>22/12/2024</a:t>
            </a:fld>
            <a:endParaRPr lang="el-GR" noProof="0"/>
          </a:p>
        </p:txBody>
      </p:sp>
      <p:sp>
        <p:nvSpPr>
          <p:cNvPr id="4" name="Footer Placeholder 3"/>
          <p:cNvSpPr>
            <a:spLocks noGrp="1"/>
          </p:cNvSpPr>
          <p:nvPr>
            <p:ph type="ftr" sz="quarter" idx="11"/>
          </p:nvPr>
        </p:nvSpPr>
        <p:spPr/>
        <p:txBody>
          <a:bodyPr/>
          <a:lstStyle/>
          <a:p>
            <a:pPr rtl="0"/>
            <a:endParaRPr lang="el-GR" noProof="0"/>
          </a:p>
        </p:txBody>
      </p:sp>
      <p:sp>
        <p:nvSpPr>
          <p:cNvPr id="5" name="Slide Number Placeholder 4"/>
          <p:cNvSpPr>
            <a:spLocks noGrp="1"/>
          </p:cNvSpPr>
          <p:nvPr>
            <p:ph type="sldNum" sz="quarter" idx="12"/>
          </p:nvPr>
        </p:nvSpPr>
        <p:spPr/>
        <p:txBody>
          <a:bodyPr/>
          <a:lstStyle/>
          <a:p>
            <a:pPr rtl="0"/>
            <a:fld id="{9860EDB8-5305-433F-BE41-D7A86D811DB3}" type="slidenum">
              <a:rPr lang="el-GR" noProof="0" smtClean="0"/>
              <a:pPr/>
              <a:t>‹#›</a:t>
            </a:fld>
            <a:endParaRPr lang="el-GR" noProof="0"/>
          </a:p>
        </p:txBody>
      </p:sp>
    </p:spTree>
    <p:extLst>
      <p:ext uri="{BB962C8B-B14F-4D97-AF65-F5344CB8AC3E}">
        <p14:creationId xmlns:p14="http://schemas.microsoft.com/office/powerpoint/2010/main" val="195423381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644AEA0E-9AD1-47A0-8A6C-B647B226A8DF}" type="datetime1">
              <a:rPr lang="el-GR" noProof="0" smtClean="0"/>
              <a:t>22/12/2024</a:t>
            </a:fld>
            <a:endParaRPr lang="el-GR" noProof="0"/>
          </a:p>
        </p:txBody>
      </p:sp>
      <p:sp>
        <p:nvSpPr>
          <p:cNvPr id="3" name="Footer Placeholder 2"/>
          <p:cNvSpPr>
            <a:spLocks noGrp="1"/>
          </p:cNvSpPr>
          <p:nvPr>
            <p:ph type="ftr" sz="quarter" idx="11"/>
          </p:nvPr>
        </p:nvSpPr>
        <p:spPr/>
        <p:txBody>
          <a:bodyPr/>
          <a:lstStyle/>
          <a:p>
            <a:pPr rtl="0"/>
            <a:endParaRPr lang="el-GR" noProof="0"/>
          </a:p>
        </p:txBody>
      </p:sp>
      <p:sp>
        <p:nvSpPr>
          <p:cNvPr id="4" name="Slide Number Placeholder 3"/>
          <p:cNvSpPr>
            <a:spLocks noGrp="1"/>
          </p:cNvSpPr>
          <p:nvPr>
            <p:ph type="sldNum" sz="quarter" idx="12"/>
          </p:nvPr>
        </p:nvSpPr>
        <p:spPr/>
        <p:txBody>
          <a:bodyPr/>
          <a:lstStyle/>
          <a:p>
            <a:pPr rtl="0"/>
            <a:fld id="{9860EDB8-5305-433F-BE41-D7A86D811DB3}" type="slidenum">
              <a:rPr lang="el-GR" noProof="0" smtClean="0"/>
              <a:pPr/>
              <a:t>‹#›</a:t>
            </a:fld>
            <a:endParaRPr lang="el-GR" noProof="0"/>
          </a:p>
        </p:txBody>
      </p:sp>
    </p:spTree>
    <p:extLst>
      <p:ext uri="{BB962C8B-B14F-4D97-AF65-F5344CB8AC3E}">
        <p14:creationId xmlns:p14="http://schemas.microsoft.com/office/powerpoint/2010/main" val="355025203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pPr rtl="0"/>
            <a:fld id="{644AEA0E-9AD1-47A0-8A6C-B647B226A8DF}" type="datetime1">
              <a:rPr lang="el-GR" noProof="0" smtClean="0"/>
              <a:t>22/12/2024</a:t>
            </a:fld>
            <a:endParaRPr lang="el-GR" noProof="0"/>
          </a:p>
        </p:txBody>
      </p:sp>
      <p:sp>
        <p:nvSpPr>
          <p:cNvPr id="6" name="Footer Placeholder 5"/>
          <p:cNvSpPr>
            <a:spLocks noGrp="1"/>
          </p:cNvSpPr>
          <p:nvPr>
            <p:ph type="ftr" sz="quarter" idx="11"/>
          </p:nvPr>
        </p:nvSpPr>
        <p:spPr/>
        <p:txBody>
          <a:bodyPr/>
          <a:lstStyle/>
          <a:p>
            <a:pPr rtl="0"/>
            <a:endParaRPr lang="el-GR" noProof="0"/>
          </a:p>
        </p:txBody>
      </p:sp>
      <p:sp>
        <p:nvSpPr>
          <p:cNvPr id="7" name="Slide Number Placeholder 6"/>
          <p:cNvSpPr>
            <a:spLocks noGrp="1"/>
          </p:cNvSpPr>
          <p:nvPr>
            <p:ph type="sldNum" sz="quarter" idx="12"/>
          </p:nvPr>
        </p:nvSpPr>
        <p:spPr/>
        <p:txBody>
          <a:bodyPr/>
          <a:lstStyle/>
          <a:p>
            <a:pPr rtl="0"/>
            <a:fld id="{9860EDB8-5305-433F-BE41-D7A86D811DB3}" type="slidenum">
              <a:rPr lang="el-GR" noProof="0" smtClean="0"/>
              <a:pPr/>
              <a:t>‹#›</a:t>
            </a:fld>
            <a:endParaRPr lang="el-GR" noProof="0"/>
          </a:p>
        </p:txBody>
      </p:sp>
    </p:spTree>
    <p:extLst>
      <p:ext uri="{BB962C8B-B14F-4D97-AF65-F5344CB8AC3E}">
        <p14:creationId xmlns:p14="http://schemas.microsoft.com/office/powerpoint/2010/main" val="226539664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pPr rtl="0"/>
            <a:fld id="{644AEA0E-9AD1-47A0-8A6C-B647B226A8DF}" type="datetime1">
              <a:rPr lang="el-GR" noProof="0" smtClean="0"/>
              <a:t>22/12/2024</a:t>
            </a:fld>
            <a:endParaRPr lang="el-GR" noProof="0"/>
          </a:p>
        </p:txBody>
      </p:sp>
      <p:sp>
        <p:nvSpPr>
          <p:cNvPr id="6" name="Footer Placeholder 5"/>
          <p:cNvSpPr>
            <a:spLocks noGrp="1"/>
          </p:cNvSpPr>
          <p:nvPr>
            <p:ph type="ftr" sz="quarter" idx="11"/>
          </p:nvPr>
        </p:nvSpPr>
        <p:spPr/>
        <p:txBody>
          <a:bodyPr/>
          <a:lstStyle/>
          <a:p>
            <a:pPr rtl="0"/>
            <a:endParaRPr lang="el-GR" noProof="0"/>
          </a:p>
        </p:txBody>
      </p:sp>
      <p:sp>
        <p:nvSpPr>
          <p:cNvPr id="7" name="Slide Number Placeholder 6"/>
          <p:cNvSpPr>
            <a:spLocks noGrp="1"/>
          </p:cNvSpPr>
          <p:nvPr>
            <p:ph type="sldNum" sz="quarter" idx="12"/>
          </p:nvPr>
        </p:nvSpPr>
        <p:spPr/>
        <p:txBody>
          <a:bodyPr/>
          <a:lstStyle/>
          <a:p>
            <a:pPr rtl="0"/>
            <a:fld id="{9860EDB8-5305-433F-BE41-D7A86D811DB3}" type="slidenum">
              <a:rPr lang="el-GR" noProof="0" smtClean="0"/>
              <a:pPr/>
              <a:t>‹#›</a:t>
            </a:fld>
            <a:endParaRPr lang="el-GR" noProof="0"/>
          </a:p>
        </p:txBody>
      </p:sp>
    </p:spTree>
    <p:extLst>
      <p:ext uri="{BB962C8B-B14F-4D97-AF65-F5344CB8AC3E}">
        <p14:creationId xmlns:p14="http://schemas.microsoft.com/office/powerpoint/2010/main" val="9842394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644AEA0E-9AD1-47A0-8A6C-B647B226A8DF}" type="datetime1">
              <a:rPr lang="el-GR" noProof="0" smtClean="0"/>
              <a:t>22/12/2024</a:t>
            </a:fld>
            <a:endParaRPr lang="el-GR" noProof="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l-GR" noProof="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9860EDB8-5305-433F-BE41-D7A86D811DB3}" type="slidenum">
              <a:rPr lang="el-GR" noProof="0" smtClean="0"/>
              <a:pPr/>
              <a:t>‹#›</a:t>
            </a:fld>
            <a:endParaRPr lang="el-GR" noProof="0"/>
          </a:p>
        </p:txBody>
      </p:sp>
      <p:sp>
        <p:nvSpPr>
          <p:cNvPr id="7" name="Ορθογώνιο 6">
            <a:extLst>
              <a:ext uri="{FF2B5EF4-FFF2-40B4-BE49-F238E27FC236}">
                <a16:creationId xmlns:a16="http://schemas.microsoft.com/office/drawing/2014/main" id="{23EF2766-E20D-8499-D5F3-F5C2FB4F2C29}"/>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el-GR" sz="1800" noProof="0"/>
          </a:p>
        </p:txBody>
      </p:sp>
      <p:cxnSp>
        <p:nvCxnSpPr>
          <p:cNvPr id="8" name="Ευθεία γραμμή σύνδεσης 7">
            <a:extLst>
              <a:ext uri="{FF2B5EF4-FFF2-40B4-BE49-F238E27FC236}">
                <a16:creationId xmlns:a16="http://schemas.microsoft.com/office/drawing/2014/main" id="{1111AD19-72D6-61EF-4027-A6AB6A0A3420}"/>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4326201"/>
      </p:ext>
    </p:extLst>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3661"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147F43A-E0A8-027D-BD93-988C9428FE6A}"/>
              </a:ext>
            </a:extLst>
          </p:cNvPr>
          <p:cNvSpPr>
            <a:spLocks noGrp="1"/>
          </p:cNvSpPr>
          <p:nvPr>
            <p:ph type="ctrTitle"/>
          </p:nvPr>
        </p:nvSpPr>
        <p:spPr>
          <a:xfrm>
            <a:off x="692848" y="1030659"/>
            <a:ext cx="4828032" cy="2656736"/>
          </a:xfrm>
        </p:spPr>
        <p:txBody>
          <a:bodyPr anchor="b">
            <a:normAutofit/>
          </a:bodyPr>
          <a:lstStyle/>
          <a:p>
            <a:pPr algn="l"/>
            <a:r>
              <a:rPr lang="en-US" sz="2400" dirty="0">
                <a:effectLst/>
                <a:latin typeface="Cambria Math" panose="02040503050406030204" pitchFamily="18" charset="0"/>
                <a:ea typeface="Cambria Math" panose="02040503050406030204" pitchFamily="18" charset="0"/>
              </a:rPr>
              <a:t>HARDWARE ACCELERATION OF AI/ML ALGORITHM FOR FAULT DETECTION IN POWER DISTRIBUTION GRID</a:t>
            </a:r>
            <a:br>
              <a:rPr lang="el-GR" sz="1800" dirty="0">
                <a:effectLst/>
                <a:latin typeface="Times New Roman" panose="02020603050405020304" pitchFamily="18" charset="0"/>
                <a:ea typeface="Times New Roman" panose="02020603050405020304" pitchFamily="18" charset="0"/>
              </a:rPr>
            </a:br>
            <a:endParaRPr lang="el-GR" sz="2600" dirty="0">
              <a:latin typeface="Cambria Math" panose="02040503050406030204" pitchFamily="18" charset="0"/>
              <a:ea typeface="Cambria Math" panose="02040503050406030204" pitchFamily="18" charset="0"/>
            </a:endParaRPr>
          </a:p>
        </p:txBody>
      </p:sp>
      <p:sp>
        <p:nvSpPr>
          <p:cNvPr id="3" name="Υπότιτλος 2">
            <a:extLst>
              <a:ext uri="{FF2B5EF4-FFF2-40B4-BE49-F238E27FC236}">
                <a16:creationId xmlns:a16="http://schemas.microsoft.com/office/drawing/2014/main" id="{FB10DD77-5573-4E76-AE9A-DFDB26514C22}"/>
              </a:ext>
            </a:extLst>
          </p:cNvPr>
          <p:cNvSpPr>
            <a:spLocks noGrp="1"/>
          </p:cNvSpPr>
          <p:nvPr>
            <p:ph type="subTitle" idx="1"/>
          </p:nvPr>
        </p:nvSpPr>
        <p:spPr>
          <a:xfrm>
            <a:off x="704817" y="4498973"/>
            <a:ext cx="4596062" cy="800219"/>
          </a:xfrm>
        </p:spPr>
        <p:txBody>
          <a:bodyPr>
            <a:normAutofit fontScale="92500"/>
          </a:bodyPr>
          <a:lstStyle/>
          <a:p>
            <a:pPr algn="l"/>
            <a:r>
              <a:rPr lang="el-GR" sz="1800" b="1" kern="100" dirty="0">
                <a:effectLst/>
                <a:latin typeface="Cambria Math" panose="02040503050406030204" pitchFamily="18" charset="0"/>
                <a:ea typeface="Cambria Math" panose="02040503050406030204" pitchFamily="18" charset="0"/>
              </a:rPr>
              <a:t>Διπλωματική Εργασία</a:t>
            </a:r>
            <a:r>
              <a:rPr lang="en-US" sz="1800" b="1" kern="100" dirty="0">
                <a:latin typeface="Cambria Math" panose="02040503050406030204" pitchFamily="18" charset="0"/>
                <a:ea typeface="Cambria Math" panose="02040503050406030204" pitchFamily="18" charset="0"/>
              </a:rPr>
              <a:t>:</a:t>
            </a:r>
            <a:r>
              <a:rPr lang="en-US" sz="1800" b="1" kern="100" dirty="0">
                <a:effectLst/>
                <a:latin typeface="Cambria Math" panose="02040503050406030204" pitchFamily="18" charset="0"/>
                <a:ea typeface="Cambria Math" panose="02040503050406030204" pitchFamily="18" charset="0"/>
              </a:rPr>
              <a:t> </a:t>
            </a:r>
            <a:r>
              <a:rPr lang="el-GR" sz="1800" b="1" kern="100" dirty="0">
                <a:effectLst/>
                <a:latin typeface="Cambria Math" panose="02040503050406030204" pitchFamily="18" charset="0"/>
                <a:ea typeface="Cambria Math" panose="02040503050406030204" pitchFamily="18" charset="0"/>
              </a:rPr>
              <a:t> </a:t>
            </a:r>
            <a:r>
              <a:rPr lang="el-GR" sz="1800" kern="100" dirty="0" err="1">
                <a:effectLst/>
                <a:latin typeface="Cambria Math" panose="02040503050406030204" pitchFamily="18" charset="0"/>
                <a:ea typeface="Cambria Math" panose="02040503050406030204" pitchFamily="18" charset="0"/>
              </a:rPr>
              <a:t>Κουκουλάς</a:t>
            </a:r>
            <a:r>
              <a:rPr lang="el-GR" sz="1800" kern="100" dirty="0">
                <a:effectLst/>
                <a:latin typeface="Cambria Math" panose="02040503050406030204" pitchFamily="18" charset="0"/>
                <a:ea typeface="Cambria Math" panose="02040503050406030204" pitchFamily="18" charset="0"/>
              </a:rPr>
              <a:t> Αλέξανδρος</a:t>
            </a:r>
          </a:p>
          <a:p>
            <a:pPr algn="l"/>
            <a:r>
              <a:rPr lang="el-GR" sz="1800" b="1" kern="100" dirty="0">
                <a:effectLst/>
                <a:latin typeface="Cambria Math" panose="02040503050406030204" pitchFamily="18" charset="0"/>
                <a:ea typeface="Cambria Math" panose="02040503050406030204" pitchFamily="18" charset="0"/>
              </a:rPr>
              <a:t>Επιβλέπων</a:t>
            </a:r>
            <a:r>
              <a:rPr lang="en-US" sz="1800" b="1" kern="100" dirty="0">
                <a:effectLst/>
                <a:latin typeface="Cambria Math" panose="02040503050406030204" pitchFamily="18" charset="0"/>
                <a:ea typeface="Cambria Math" panose="02040503050406030204" pitchFamily="18" charset="0"/>
              </a:rPr>
              <a:t>:</a:t>
            </a:r>
            <a:r>
              <a:rPr lang="el-GR" sz="1800" b="1" kern="100" dirty="0">
                <a:effectLst/>
                <a:latin typeface="Cambria Math" panose="02040503050406030204" pitchFamily="18" charset="0"/>
                <a:ea typeface="Cambria Math" panose="02040503050406030204" pitchFamily="18" charset="0"/>
              </a:rPr>
              <a:t> </a:t>
            </a:r>
            <a:r>
              <a:rPr lang="el-GR" sz="1800" kern="100" dirty="0">
                <a:effectLst/>
                <a:latin typeface="Cambria Math" panose="02040503050406030204" pitchFamily="18" charset="0"/>
                <a:ea typeface="Cambria Math" panose="02040503050406030204" pitchFamily="18" charset="0"/>
              </a:rPr>
              <a:t>Μιχαήλ </a:t>
            </a:r>
            <a:r>
              <a:rPr lang="el-GR" sz="1800" kern="100" dirty="0" err="1">
                <a:effectLst/>
                <a:latin typeface="Cambria Math" panose="02040503050406030204" pitchFamily="18" charset="0"/>
                <a:ea typeface="Cambria Math" panose="02040503050406030204" pitchFamily="18" charset="0"/>
              </a:rPr>
              <a:t>Μπίρμπας</a:t>
            </a:r>
            <a:endParaRPr lang="el-GR" sz="1800" kern="100" dirty="0">
              <a:effectLst/>
              <a:latin typeface="Cambria Math" panose="02040503050406030204" pitchFamily="18" charset="0"/>
              <a:ea typeface="Cambria Math" panose="02040503050406030204" pitchFamily="18" charset="0"/>
            </a:endParaRPr>
          </a:p>
        </p:txBody>
      </p:sp>
      <p:sp>
        <p:nvSpPr>
          <p:cNvPr id="16" name="Rectangle 2">
            <a:extLst>
              <a:ext uri="{FF2B5EF4-FFF2-40B4-BE49-F238E27FC236}">
                <a16:creationId xmlns:a16="http://schemas.microsoft.com/office/drawing/2014/main" id="{F7C909CD-F8CF-A39B-8DFF-908AA6A6A795}"/>
              </a:ext>
            </a:extLst>
          </p:cNvPr>
          <p:cNvSpPr>
            <a:spLocks noChangeArrowheads="1"/>
          </p:cNvSpPr>
          <p:nvPr/>
        </p:nvSpPr>
        <p:spPr bwMode="auto">
          <a:xfrm>
            <a:off x="4489377" y="90308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l-GR"/>
          </a:p>
        </p:txBody>
      </p:sp>
      <p:pic>
        <p:nvPicPr>
          <p:cNvPr id="2049" name="Εικόνα 1" descr="Εικόνα που περιέχει κείμενο, έμβλημα, σύμβολο, Εμπορικό σήμα&#10;&#10;Περιγραφή που δημιουργήθηκε αυτόματα">
            <a:extLst>
              <a:ext uri="{FF2B5EF4-FFF2-40B4-BE49-F238E27FC236}">
                <a16:creationId xmlns:a16="http://schemas.microsoft.com/office/drawing/2014/main" id="{49F7CD36-0022-3B99-3DCB-5167083FD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872" y="272138"/>
            <a:ext cx="941519" cy="892976"/>
          </a:xfrm>
          <a:prstGeom prst="rect">
            <a:avLst/>
          </a:prstGeom>
          <a:noFill/>
          <a:extLst>
            <a:ext uri="{909E8E84-426E-40DD-AFC4-6F175D3DCCD1}">
              <a14:hiddenFill xmlns:a14="http://schemas.microsoft.com/office/drawing/2010/main">
                <a:solidFill>
                  <a:srgbClr val="FFFFFF"/>
                </a:solidFill>
              </a14:hiddenFill>
            </a:ext>
          </a:extLst>
        </p:spPr>
      </p:pic>
      <p:sp>
        <p:nvSpPr>
          <p:cNvPr id="21" name="Υπότιτλος 2">
            <a:extLst>
              <a:ext uri="{FF2B5EF4-FFF2-40B4-BE49-F238E27FC236}">
                <a16:creationId xmlns:a16="http://schemas.microsoft.com/office/drawing/2014/main" id="{424BA493-4405-3F4A-3A54-3F139867CB5C}"/>
              </a:ext>
            </a:extLst>
          </p:cNvPr>
          <p:cNvSpPr txBox="1">
            <a:spLocks/>
          </p:cNvSpPr>
          <p:nvPr/>
        </p:nvSpPr>
        <p:spPr>
          <a:xfrm>
            <a:off x="2028099" y="336686"/>
            <a:ext cx="4466027" cy="872971"/>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l-GR" sz="1800" b="1" kern="100" dirty="0">
                <a:latin typeface="Cambria Math" panose="02040503050406030204" pitchFamily="18" charset="0"/>
                <a:ea typeface="Cambria Math" panose="02040503050406030204" pitchFamily="18" charset="0"/>
              </a:rPr>
              <a:t>ΠΑΝΕΠΙΣΤΗΜΙΟ ΠΑΤΡΩΝ</a:t>
            </a:r>
          </a:p>
          <a:p>
            <a:pPr algn="l"/>
            <a:r>
              <a:rPr lang="el-GR" sz="1800" kern="100" dirty="0">
                <a:latin typeface="Cambria Math" panose="02040503050406030204" pitchFamily="18" charset="0"/>
                <a:ea typeface="Cambria Math" panose="02040503050406030204" pitchFamily="18" charset="0"/>
              </a:rPr>
              <a:t>ΤΜΗΜΑ ΗΛΕΚΤΡΟΛΟΓΩΝ ΜΗΧΑΝΙΚΩΝ</a:t>
            </a:r>
            <a:endParaRPr lang="en-US" sz="1800" kern="100" dirty="0">
              <a:latin typeface="Cambria Math" panose="02040503050406030204" pitchFamily="18" charset="0"/>
              <a:ea typeface="Cambria Math" panose="02040503050406030204" pitchFamily="18" charset="0"/>
            </a:endParaRPr>
          </a:p>
          <a:p>
            <a:pPr algn="l"/>
            <a:r>
              <a:rPr lang="el-GR" sz="1800" kern="100" dirty="0">
                <a:latin typeface="Cambria Math" panose="02040503050406030204" pitchFamily="18" charset="0"/>
                <a:ea typeface="Cambria Math" panose="02040503050406030204" pitchFamily="18" charset="0"/>
              </a:rPr>
              <a:t>ΚΑΙ ΤΕΧΝΟΛΟΓΙΑΣ ΥΠΟΛΟΓΙΣΤΩΝ</a:t>
            </a:r>
          </a:p>
        </p:txBody>
      </p:sp>
      <p:pic>
        <p:nvPicPr>
          <p:cNvPr id="1026" name="Picture 2" descr="Understanding Computer Hardware - ComputerCare">
            <a:extLst>
              <a:ext uri="{FF2B5EF4-FFF2-40B4-BE49-F238E27FC236}">
                <a16:creationId xmlns:a16="http://schemas.microsoft.com/office/drawing/2014/main" id="{9F797965-5397-AED2-931F-462FC3996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2850" y="723715"/>
            <a:ext cx="5801278" cy="543934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25231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4AB9E0F-4D04-F0BA-C229-6496393E7271}"/>
              </a:ext>
            </a:extLst>
          </p:cNvPr>
          <p:cNvSpPr>
            <a:spLocks noGrp="1"/>
          </p:cNvSpPr>
          <p:nvPr>
            <p:ph type="title"/>
          </p:nvPr>
        </p:nvSpPr>
        <p:spPr/>
        <p:txBody>
          <a:bodyPr/>
          <a:lstStyle/>
          <a:p>
            <a:r>
              <a:rPr lang="el-GR" b="1" dirty="0"/>
              <a:t>Διαδικασία Υλοποίησης</a:t>
            </a:r>
          </a:p>
        </p:txBody>
      </p:sp>
      <p:sp>
        <p:nvSpPr>
          <p:cNvPr id="3" name="Θέση περιεχομένου 2">
            <a:extLst>
              <a:ext uri="{FF2B5EF4-FFF2-40B4-BE49-F238E27FC236}">
                <a16:creationId xmlns:a16="http://schemas.microsoft.com/office/drawing/2014/main" id="{A63649BE-2F5C-8A08-9552-6E8426884F6E}"/>
              </a:ext>
            </a:extLst>
          </p:cNvPr>
          <p:cNvSpPr>
            <a:spLocks noGrp="1"/>
          </p:cNvSpPr>
          <p:nvPr>
            <p:ph sz="quarter" idx="13"/>
          </p:nvPr>
        </p:nvSpPr>
        <p:spPr>
          <a:xfrm>
            <a:off x="539496" y="2560320"/>
            <a:ext cx="4391092" cy="3977640"/>
          </a:xfrm>
        </p:spPr>
        <p:txBody>
          <a:bodyPr/>
          <a:lstStyle/>
          <a:p>
            <a:pPr algn="just"/>
            <a:r>
              <a:rPr lang="el-GR" sz="2000" dirty="0"/>
              <a:t>Όλη η διαδικασία που πρέπει να ακολουθήσουμε για να υλοποιήσουμε το μοντέλο σε μια </a:t>
            </a:r>
            <a:r>
              <a:rPr lang="en-US" sz="2000" dirty="0"/>
              <a:t>hardware </a:t>
            </a:r>
            <a:r>
              <a:rPr lang="el-GR" sz="2000" dirty="0"/>
              <a:t>συσκευή φαίνεται στο σχήμα</a:t>
            </a:r>
            <a:r>
              <a:rPr lang="en-US" sz="2000" dirty="0"/>
              <a:t>:</a:t>
            </a:r>
          </a:p>
          <a:p>
            <a:pPr algn="just"/>
            <a:endParaRPr lang="el-GR" dirty="0"/>
          </a:p>
        </p:txBody>
      </p:sp>
      <p:pic>
        <p:nvPicPr>
          <p:cNvPr id="4" name="Εικόνα 3" descr="Εικόνα που περιέχει κείμενο, στιγμιότυπο οθόνης, γραμματοσειρά, διάγραμμα&#10;&#10;Περιγραφή που δημιουργήθηκε αυτόματα">
            <a:extLst>
              <a:ext uri="{FF2B5EF4-FFF2-40B4-BE49-F238E27FC236}">
                <a16:creationId xmlns:a16="http://schemas.microsoft.com/office/drawing/2014/main" id="{95CD98B5-AA77-5F4C-8265-3E525A4D0DFE}"/>
              </a:ext>
            </a:extLst>
          </p:cNvPr>
          <p:cNvPicPr>
            <a:picLocks noChangeAspect="1"/>
          </p:cNvPicPr>
          <p:nvPr/>
        </p:nvPicPr>
        <p:blipFill>
          <a:blip r:embed="rId2"/>
          <a:stretch>
            <a:fillRect/>
          </a:stretch>
        </p:blipFill>
        <p:spPr>
          <a:xfrm>
            <a:off x="5545454" y="2351698"/>
            <a:ext cx="6406392" cy="4394884"/>
          </a:xfrm>
          <a:prstGeom prst="rect">
            <a:avLst/>
          </a:prstGeom>
        </p:spPr>
      </p:pic>
    </p:spTree>
    <p:extLst>
      <p:ext uri="{BB962C8B-B14F-4D97-AF65-F5344CB8AC3E}">
        <p14:creationId xmlns:p14="http://schemas.microsoft.com/office/powerpoint/2010/main" val="2037054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1217ABE-90C3-3B4C-7742-69228BF06DE3}"/>
              </a:ext>
            </a:extLst>
          </p:cNvPr>
          <p:cNvSpPr>
            <a:spLocks noGrp="1"/>
          </p:cNvSpPr>
          <p:nvPr>
            <p:ph type="title"/>
          </p:nvPr>
        </p:nvSpPr>
        <p:spPr/>
        <p:txBody>
          <a:bodyPr/>
          <a:lstStyle/>
          <a:p>
            <a:r>
              <a:rPr lang="el-GR" b="1" dirty="0" err="1"/>
              <a:t>Κβαντοποίηση</a:t>
            </a:r>
            <a:r>
              <a:rPr lang="el-GR" dirty="0"/>
              <a:t> </a:t>
            </a:r>
          </a:p>
        </p:txBody>
      </p:sp>
      <p:sp>
        <p:nvSpPr>
          <p:cNvPr id="3" name="Θέση περιεχομένου 2">
            <a:extLst>
              <a:ext uri="{FF2B5EF4-FFF2-40B4-BE49-F238E27FC236}">
                <a16:creationId xmlns:a16="http://schemas.microsoft.com/office/drawing/2014/main" id="{2DA0480D-812F-FC86-AAA3-230A58FB18E0}"/>
              </a:ext>
            </a:extLst>
          </p:cNvPr>
          <p:cNvSpPr>
            <a:spLocks noGrp="1"/>
          </p:cNvSpPr>
          <p:nvPr>
            <p:ph sz="quarter" idx="13"/>
          </p:nvPr>
        </p:nvSpPr>
        <p:spPr>
          <a:xfrm>
            <a:off x="539496" y="2560320"/>
            <a:ext cx="11240128" cy="3977640"/>
          </a:xfrm>
        </p:spPr>
        <p:txBody>
          <a:bodyPr>
            <a:normAutofit/>
          </a:bodyPr>
          <a:lstStyle/>
          <a:p>
            <a:pPr algn="just"/>
            <a:r>
              <a:rPr lang="el-GR" sz="2200" dirty="0"/>
              <a:t>Αφού εκπαιδευτεί το μοντέλο FFNN και εγκατασταθεί το κατάλληλο περιβάλλον </a:t>
            </a:r>
            <a:r>
              <a:rPr lang="en-US" sz="2200" dirty="0"/>
              <a:t>(docker, Vitis-AI)</a:t>
            </a:r>
            <a:r>
              <a:rPr lang="el-GR" sz="2200" dirty="0"/>
              <a:t>, το επόμενο βήμα είναι η </a:t>
            </a:r>
            <a:r>
              <a:rPr lang="el-GR" sz="2200" dirty="0" err="1"/>
              <a:t>κβάντιση</a:t>
            </a:r>
            <a:r>
              <a:rPr lang="el-GR" sz="2200" dirty="0"/>
              <a:t> του.</a:t>
            </a:r>
          </a:p>
          <a:p>
            <a:pPr algn="just"/>
            <a:r>
              <a:rPr lang="el-GR" sz="2200" dirty="0"/>
              <a:t> Η </a:t>
            </a:r>
            <a:r>
              <a:rPr lang="el-GR" sz="2200" dirty="0" err="1"/>
              <a:t>κβαντοποίηση</a:t>
            </a:r>
            <a:r>
              <a:rPr lang="el-GR" sz="2200" dirty="0"/>
              <a:t> μετά την εκπαίδευση μπορεί να μειώσει το μέγεθος του μοντέλου με ελάχιστη απώλεια ακρίβειας, ενώ ταυτόχρονα βελτιώνει την καθυστέρηση </a:t>
            </a:r>
            <a:r>
              <a:rPr lang="en-US" sz="2200" dirty="0"/>
              <a:t>(latency) </a:t>
            </a:r>
            <a:r>
              <a:rPr lang="el-GR" sz="2200" dirty="0"/>
              <a:t>της CPU και του επιταχυντή υλικού. </a:t>
            </a:r>
          </a:p>
          <a:p>
            <a:pPr algn="just"/>
            <a:r>
              <a:rPr lang="el-GR" sz="2200" dirty="0"/>
              <a:t>Ο </a:t>
            </a:r>
            <a:r>
              <a:rPr lang="el-GR" sz="2200" dirty="0" err="1"/>
              <a:t>κβαντιστής</a:t>
            </a:r>
            <a:r>
              <a:rPr lang="el-GR" sz="2200" dirty="0"/>
              <a:t> συνήθως μειώνει την υπολογιστική πολυπλοκότητα του μοντέλου μετατρέποντας τα βάρη και τις ενεργοποιήσεις κινητής υποδιαστολής από 32 </a:t>
            </a:r>
            <a:r>
              <a:rPr lang="el-GR" sz="2200" dirty="0" err="1"/>
              <a:t>bit</a:t>
            </a:r>
            <a:r>
              <a:rPr lang="en-US" sz="2200" dirty="0"/>
              <a:t> (floating point)</a:t>
            </a:r>
            <a:r>
              <a:rPr lang="el-GR" sz="2200" dirty="0"/>
              <a:t> σε σταθερά σημεία, όπως τον 8 </a:t>
            </a:r>
            <a:r>
              <a:rPr lang="en-US" sz="2200" dirty="0"/>
              <a:t>bit </a:t>
            </a:r>
            <a:r>
              <a:rPr lang="el-GR" sz="2200" dirty="0"/>
              <a:t>ακέραιο.</a:t>
            </a:r>
          </a:p>
        </p:txBody>
      </p:sp>
    </p:spTree>
    <p:extLst>
      <p:ext uri="{BB962C8B-B14F-4D97-AF65-F5344CB8AC3E}">
        <p14:creationId xmlns:p14="http://schemas.microsoft.com/office/powerpoint/2010/main" val="883792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F23250A-25C2-736A-403A-1E188209F625}"/>
              </a:ext>
            </a:extLst>
          </p:cNvPr>
          <p:cNvSpPr>
            <a:spLocks noGrp="1"/>
          </p:cNvSpPr>
          <p:nvPr>
            <p:ph type="title"/>
          </p:nvPr>
        </p:nvSpPr>
        <p:spPr>
          <a:xfrm>
            <a:off x="521208" y="1536192"/>
            <a:ext cx="7815968" cy="640080"/>
          </a:xfrm>
        </p:spPr>
        <p:txBody>
          <a:bodyPr/>
          <a:lstStyle/>
          <a:p>
            <a:r>
              <a:rPr lang="el-GR" b="1"/>
              <a:t>Τεχνικές Κβαντοποίησης</a:t>
            </a:r>
            <a:endParaRPr lang="el-GR" b="1" dirty="0"/>
          </a:p>
        </p:txBody>
      </p:sp>
      <p:sp>
        <p:nvSpPr>
          <p:cNvPr id="3" name="Θέση περιεχομένου 2">
            <a:extLst>
              <a:ext uri="{FF2B5EF4-FFF2-40B4-BE49-F238E27FC236}">
                <a16:creationId xmlns:a16="http://schemas.microsoft.com/office/drawing/2014/main" id="{0EDBCFA8-1022-6A40-BB82-1AD5FBCF1B7D}"/>
              </a:ext>
            </a:extLst>
          </p:cNvPr>
          <p:cNvSpPr>
            <a:spLocks noGrp="1"/>
          </p:cNvSpPr>
          <p:nvPr>
            <p:ph sz="quarter" idx="13"/>
          </p:nvPr>
        </p:nvSpPr>
        <p:spPr>
          <a:xfrm>
            <a:off x="241412" y="3331286"/>
            <a:ext cx="5956240" cy="2737821"/>
          </a:xfrm>
        </p:spPr>
        <p:txBody>
          <a:bodyPr/>
          <a:lstStyle/>
          <a:p>
            <a:r>
              <a:rPr lang="en-US" sz="2100" dirty="0"/>
              <a:t>TensorFlow-Lite Dynamic Range</a:t>
            </a:r>
          </a:p>
          <a:p>
            <a:endParaRPr lang="el-GR" sz="2100" dirty="0"/>
          </a:p>
          <a:p>
            <a:r>
              <a:rPr lang="en-US" sz="2100" dirty="0"/>
              <a:t>TensorFlow-Lite Full Integer</a:t>
            </a:r>
          </a:p>
          <a:p>
            <a:endParaRPr lang="en-US" sz="2100" dirty="0"/>
          </a:p>
          <a:p>
            <a:r>
              <a:rPr lang="en-US" sz="2100" dirty="0"/>
              <a:t>Vitis-AI TensorFlow-2</a:t>
            </a:r>
          </a:p>
          <a:p>
            <a:endParaRPr lang="el-GR" dirty="0"/>
          </a:p>
          <a:p>
            <a:endParaRPr lang="el-GR" dirty="0"/>
          </a:p>
        </p:txBody>
      </p:sp>
      <p:pic>
        <p:nvPicPr>
          <p:cNvPr id="4" name="Εικόνα 3" descr="Εικόνα που περιέχει κείμενο, στιγμιότυπο οθόνης, σχεδίαση&#10;&#10;Περιγραφή που δημιουργήθηκε αυτόματα">
            <a:extLst>
              <a:ext uri="{FF2B5EF4-FFF2-40B4-BE49-F238E27FC236}">
                <a16:creationId xmlns:a16="http://schemas.microsoft.com/office/drawing/2014/main" id="{40C17A5E-73F0-522E-AB3C-B1740117A9A3}"/>
              </a:ext>
            </a:extLst>
          </p:cNvPr>
          <p:cNvPicPr>
            <a:picLocks noChangeAspect="1"/>
          </p:cNvPicPr>
          <p:nvPr/>
        </p:nvPicPr>
        <p:blipFill>
          <a:blip r:embed="rId2"/>
          <a:stretch>
            <a:fillRect/>
          </a:stretch>
        </p:blipFill>
        <p:spPr>
          <a:xfrm>
            <a:off x="4429192" y="2718459"/>
            <a:ext cx="7666430" cy="3350648"/>
          </a:xfrm>
          <a:prstGeom prst="rect">
            <a:avLst/>
          </a:prstGeom>
        </p:spPr>
      </p:pic>
    </p:spTree>
    <p:extLst>
      <p:ext uri="{BB962C8B-B14F-4D97-AF65-F5344CB8AC3E}">
        <p14:creationId xmlns:p14="http://schemas.microsoft.com/office/powerpoint/2010/main" val="294674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9A11959-76F1-114A-D1F5-4CED84AC4CC9}"/>
              </a:ext>
            </a:extLst>
          </p:cNvPr>
          <p:cNvSpPr>
            <a:spLocks noGrp="1"/>
          </p:cNvSpPr>
          <p:nvPr>
            <p:ph type="title"/>
          </p:nvPr>
        </p:nvSpPr>
        <p:spPr>
          <a:xfrm>
            <a:off x="274857" y="1616873"/>
            <a:ext cx="11845425" cy="640080"/>
          </a:xfrm>
        </p:spPr>
        <p:txBody>
          <a:bodyPr>
            <a:noAutofit/>
          </a:bodyPr>
          <a:lstStyle/>
          <a:p>
            <a:r>
              <a:rPr lang="el-GR" b="1" dirty="0"/>
              <a:t>Τεχνικές </a:t>
            </a:r>
            <a:r>
              <a:rPr lang="el-GR" b="1" dirty="0" err="1"/>
              <a:t>Κβαντοποίησης</a:t>
            </a:r>
            <a:r>
              <a:rPr lang="el-GR" b="1" dirty="0"/>
              <a:t> – </a:t>
            </a:r>
            <a:r>
              <a:rPr lang="en-US" b="1" dirty="0"/>
              <a:t>TensorFlow-Lite Dynamic Range (1/2) </a:t>
            </a:r>
            <a:endParaRPr lang="el-GR" b="1" dirty="0"/>
          </a:p>
        </p:txBody>
      </p:sp>
      <p:sp>
        <p:nvSpPr>
          <p:cNvPr id="3" name="Θέση περιεχομένου 2">
            <a:extLst>
              <a:ext uri="{FF2B5EF4-FFF2-40B4-BE49-F238E27FC236}">
                <a16:creationId xmlns:a16="http://schemas.microsoft.com/office/drawing/2014/main" id="{ED191F36-245C-559D-08FB-A56D4F742AFC}"/>
              </a:ext>
            </a:extLst>
          </p:cNvPr>
          <p:cNvSpPr>
            <a:spLocks noGrp="1"/>
          </p:cNvSpPr>
          <p:nvPr>
            <p:ph sz="quarter" idx="13"/>
          </p:nvPr>
        </p:nvSpPr>
        <p:spPr>
          <a:xfrm>
            <a:off x="358589" y="2560320"/>
            <a:ext cx="11465858" cy="3977640"/>
          </a:xfrm>
        </p:spPr>
        <p:txBody>
          <a:bodyPr>
            <a:normAutofit/>
          </a:bodyPr>
          <a:lstStyle/>
          <a:p>
            <a:pPr marL="0" indent="0">
              <a:buNone/>
            </a:pPr>
            <a:r>
              <a:rPr lang="el-GR" sz="2200" dirty="0"/>
              <a:t>Πλεονεκτήματα</a:t>
            </a:r>
            <a:r>
              <a:rPr lang="en-US" sz="2200" dirty="0"/>
              <a:t>:</a:t>
            </a:r>
            <a:endParaRPr lang="el-GR" sz="2200" dirty="0"/>
          </a:p>
          <a:p>
            <a:pPr algn="just"/>
            <a:r>
              <a:rPr lang="el-GR" sz="2200" dirty="0"/>
              <a:t>Η </a:t>
            </a:r>
            <a:r>
              <a:rPr lang="el-GR" sz="2200" dirty="0" err="1"/>
              <a:t>dynamic</a:t>
            </a:r>
            <a:r>
              <a:rPr lang="el-GR" sz="2200" dirty="0"/>
              <a:t> </a:t>
            </a:r>
            <a:r>
              <a:rPr lang="el-GR" sz="2200" dirty="0" err="1"/>
              <a:t>range</a:t>
            </a:r>
            <a:r>
              <a:rPr lang="el-GR" sz="2200" dirty="0"/>
              <a:t> </a:t>
            </a:r>
            <a:r>
              <a:rPr lang="el-GR" sz="2200" dirty="0" err="1"/>
              <a:t>κβαντοποίηση</a:t>
            </a:r>
            <a:r>
              <a:rPr lang="el-GR" sz="2200" dirty="0"/>
              <a:t> προσφέρει ταχύτερο υπολογισμό και μικρότερη χρήση μνήμης, χωρίς να απαιτείται η παροχή ενός αντιπροσωπευτικού συνόλου δεδομένων (</a:t>
            </a:r>
            <a:r>
              <a:rPr lang="el-GR" sz="2200" dirty="0" err="1"/>
              <a:t>calibration</a:t>
            </a:r>
            <a:r>
              <a:rPr lang="el-GR" sz="2200" dirty="0"/>
              <a:t> </a:t>
            </a:r>
            <a:r>
              <a:rPr lang="el-GR" sz="2200" dirty="0" err="1"/>
              <a:t>dataset</a:t>
            </a:r>
            <a:r>
              <a:rPr lang="el-GR" sz="2200" dirty="0"/>
              <a:t>) για βαθμονόμηση. </a:t>
            </a:r>
            <a:endParaRPr lang="en-US" sz="2200" dirty="0"/>
          </a:p>
          <a:p>
            <a:pPr algn="just"/>
            <a:r>
              <a:rPr lang="el-GR" sz="2200" dirty="0"/>
              <a:t>Το μέγεθος του μοντέλου μειώνεται συνήθως από τέσσερις φορές και πάνω (στη περίπτωση μας από 4.5 </a:t>
            </a:r>
            <a:r>
              <a:rPr lang="en-US" sz="2200" dirty="0"/>
              <a:t>MB </a:t>
            </a:r>
            <a:r>
              <a:rPr lang="el-GR" sz="2200" dirty="0"/>
              <a:t>σε 400 </a:t>
            </a:r>
            <a:r>
              <a:rPr lang="en-US" sz="2200" dirty="0"/>
              <a:t>KB).</a:t>
            </a:r>
            <a:r>
              <a:rPr lang="el-GR" sz="2200" dirty="0"/>
              <a:t> </a:t>
            </a:r>
            <a:r>
              <a:rPr lang="en-US" sz="2200" dirty="0"/>
              <a:t>H</a:t>
            </a:r>
            <a:r>
              <a:rPr lang="el-GR" sz="2200" dirty="0"/>
              <a:t> επιτάχυνση</a:t>
            </a:r>
            <a:r>
              <a:rPr lang="en-US" sz="2200" dirty="0"/>
              <a:t> </a:t>
            </a:r>
            <a:r>
              <a:rPr lang="el-GR" sz="2200" dirty="0"/>
              <a:t>του μοντέλου μπορεί να φτάσει το 2</a:t>
            </a:r>
            <a:r>
              <a:rPr lang="en-US" sz="2200" dirty="0"/>
              <a:t>x-3x </a:t>
            </a:r>
            <a:r>
              <a:rPr lang="el-GR" sz="2200" dirty="0"/>
              <a:t>ή και περισσότερο. </a:t>
            </a:r>
          </a:p>
          <a:p>
            <a:pPr algn="just"/>
            <a:r>
              <a:rPr lang="el-GR" sz="2200" dirty="0"/>
              <a:t>Η ακρίβεια του παραγόμενου μοντέλου έχει ελάχιστη μείωση από το αρχικό καθώς φτάνει το 88.6%.</a:t>
            </a:r>
          </a:p>
        </p:txBody>
      </p:sp>
    </p:spTree>
    <p:extLst>
      <p:ext uri="{BB962C8B-B14F-4D97-AF65-F5344CB8AC3E}">
        <p14:creationId xmlns:p14="http://schemas.microsoft.com/office/powerpoint/2010/main" val="1070541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4DCA6BA-5DB3-9143-59F1-5C7A0957061A}"/>
              </a:ext>
            </a:extLst>
          </p:cNvPr>
          <p:cNvSpPr>
            <a:spLocks noGrp="1"/>
          </p:cNvSpPr>
          <p:nvPr>
            <p:ph type="title"/>
          </p:nvPr>
        </p:nvSpPr>
        <p:spPr>
          <a:xfrm>
            <a:off x="315020" y="1652733"/>
            <a:ext cx="11984556" cy="640080"/>
          </a:xfrm>
        </p:spPr>
        <p:txBody>
          <a:bodyPr>
            <a:noAutofit/>
          </a:bodyPr>
          <a:lstStyle/>
          <a:p>
            <a:r>
              <a:rPr lang="el-GR" b="1" dirty="0"/>
              <a:t>Τεχνικές </a:t>
            </a:r>
            <a:r>
              <a:rPr lang="el-GR" b="1" dirty="0" err="1"/>
              <a:t>Κβαντοποίησης</a:t>
            </a:r>
            <a:r>
              <a:rPr lang="el-GR" b="1" dirty="0"/>
              <a:t> – </a:t>
            </a:r>
            <a:r>
              <a:rPr lang="en-US" b="1" dirty="0"/>
              <a:t>TensorFlow-Lite Dynamic Range (2/2) </a:t>
            </a:r>
            <a:endParaRPr lang="el-GR" b="1" dirty="0"/>
          </a:p>
        </p:txBody>
      </p:sp>
      <p:sp>
        <p:nvSpPr>
          <p:cNvPr id="3" name="Θέση περιεχομένου 2">
            <a:extLst>
              <a:ext uri="{FF2B5EF4-FFF2-40B4-BE49-F238E27FC236}">
                <a16:creationId xmlns:a16="http://schemas.microsoft.com/office/drawing/2014/main" id="{C3F9D059-61CA-1850-9658-E9190AA3C02F}"/>
              </a:ext>
            </a:extLst>
          </p:cNvPr>
          <p:cNvSpPr>
            <a:spLocks noGrp="1"/>
          </p:cNvSpPr>
          <p:nvPr>
            <p:ph sz="quarter" idx="13"/>
          </p:nvPr>
        </p:nvSpPr>
        <p:spPr>
          <a:xfrm>
            <a:off x="539496" y="2560320"/>
            <a:ext cx="10989116" cy="3977640"/>
          </a:xfrm>
        </p:spPr>
        <p:txBody>
          <a:bodyPr/>
          <a:lstStyle/>
          <a:p>
            <a:pPr marL="0" indent="0" algn="just">
              <a:buNone/>
            </a:pPr>
            <a:r>
              <a:rPr lang="el-GR" dirty="0"/>
              <a:t>Μειονεκτήματα</a:t>
            </a:r>
          </a:p>
          <a:p>
            <a:pPr algn="just"/>
            <a:r>
              <a:rPr lang="el-GR" sz="2200" dirty="0"/>
              <a:t>Η επιτάχυνση της </a:t>
            </a:r>
            <a:r>
              <a:rPr lang="el-GR" sz="2200" dirty="0" err="1"/>
              <a:t>κβαντοποίησης</a:t>
            </a:r>
            <a:r>
              <a:rPr lang="el-GR" sz="2200" dirty="0"/>
              <a:t> αυτής δεν είναι τόσο μεγάλη όσο εκείνη ενός </a:t>
            </a:r>
            <a:r>
              <a:rPr lang="en-US" sz="2200" dirty="0"/>
              <a:t>full fixed-point</a:t>
            </a:r>
            <a:r>
              <a:rPr lang="el-GR" sz="2200" dirty="0"/>
              <a:t> υπολογισμού, επειδή οι έξοδοι διατηρούνται σε κινητής υποδιαστολής (</a:t>
            </a:r>
            <a:r>
              <a:rPr lang="en-US" sz="2200" dirty="0"/>
              <a:t>floating-point</a:t>
            </a:r>
            <a:r>
              <a:rPr lang="el-GR" sz="2200" dirty="0"/>
              <a:t>).</a:t>
            </a:r>
          </a:p>
          <a:p>
            <a:pPr algn="just"/>
            <a:r>
              <a:rPr lang="el-GR" sz="2200" dirty="0"/>
              <a:t>Το μοντέλο που παράγεται μπορεί να υλοποιηθεί μόνο πάνω σε </a:t>
            </a:r>
            <a:r>
              <a:rPr lang="en-US" sz="2200" dirty="0"/>
              <a:t>CPU</a:t>
            </a:r>
            <a:r>
              <a:rPr lang="el-GR" sz="2200" dirty="0"/>
              <a:t>, πράγμα το οποίο είναι αρκετά περιοριστικό</a:t>
            </a:r>
            <a:r>
              <a:rPr lang="en-US" sz="2200" dirty="0"/>
              <a:t>.</a:t>
            </a:r>
            <a:endParaRPr lang="el-GR" sz="2200" dirty="0"/>
          </a:p>
          <a:p>
            <a:pPr algn="just"/>
            <a:endParaRPr lang="el-GR" dirty="0"/>
          </a:p>
        </p:txBody>
      </p:sp>
      <p:pic>
        <p:nvPicPr>
          <p:cNvPr id="4" name="Εικόνα 3" descr="Εικόνα που περιέχει κείμενο, στιγμιότυπο οθόνης, γραμματοσειρά, γραμμή&#10;&#10;Περιγραφή που δημιουργήθηκε αυτόματα">
            <a:extLst>
              <a:ext uri="{FF2B5EF4-FFF2-40B4-BE49-F238E27FC236}">
                <a16:creationId xmlns:a16="http://schemas.microsoft.com/office/drawing/2014/main" id="{796A7FAA-9B5F-0ED6-6843-46F23AC94625}"/>
              </a:ext>
            </a:extLst>
          </p:cNvPr>
          <p:cNvPicPr>
            <a:picLocks noChangeAspect="1"/>
          </p:cNvPicPr>
          <p:nvPr/>
        </p:nvPicPr>
        <p:blipFill>
          <a:blip r:embed="rId2"/>
          <a:stretch>
            <a:fillRect/>
          </a:stretch>
        </p:blipFill>
        <p:spPr>
          <a:xfrm>
            <a:off x="2018446" y="4975412"/>
            <a:ext cx="8572793" cy="1093694"/>
          </a:xfrm>
          <a:prstGeom prst="rect">
            <a:avLst/>
          </a:prstGeom>
        </p:spPr>
      </p:pic>
    </p:spTree>
    <p:extLst>
      <p:ext uri="{BB962C8B-B14F-4D97-AF65-F5344CB8AC3E}">
        <p14:creationId xmlns:p14="http://schemas.microsoft.com/office/powerpoint/2010/main" val="2494377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69816C0-6F58-8E2B-4075-47272DCCE7C9}"/>
              </a:ext>
            </a:extLst>
          </p:cNvPr>
          <p:cNvSpPr>
            <a:spLocks noGrp="1"/>
          </p:cNvSpPr>
          <p:nvPr>
            <p:ph type="title"/>
          </p:nvPr>
        </p:nvSpPr>
        <p:spPr>
          <a:xfrm>
            <a:off x="211297" y="1676400"/>
            <a:ext cx="11290421" cy="679165"/>
          </a:xfrm>
        </p:spPr>
        <p:txBody>
          <a:bodyPr>
            <a:noAutofit/>
          </a:bodyPr>
          <a:lstStyle/>
          <a:p>
            <a:r>
              <a:rPr lang="el-GR" b="1" dirty="0"/>
              <a:t>Τεχνικές </a:t>
            </a:r>
            <a:r>
              <a:rPr lang="el-GR" b="1" dirty="0" err="1"/>
              <a:t>Κβαντοποίησης</a:t>
            </a:r>
            <a:r>
              <a:rPr lang="el-GR" b="1" dirty="0"/>
              <a:t> – </a:t>
            </a:r>
            <a:r>
              <a:rPr lang="en-US" b="1" dirty="0"/>
              <a:t>TensorFlow-Lite Full Integer (1/2) </a:t>
            </a:r>
            <a:endParaRPr lang="el-GR" b="1" dirty="0"/>
          </a:p>
        </p:txBody>
      </p:sp>
      <p:sp>
        <p:nvSpPr>
          <p:cNvPr id="3" name="Θέση περιεχομένου 2">
            <a:extLst>
              <a:ext uri="{FF2B5EF4-FFF2-40B4-BE49-F238E27FC236}">
                <a16:creationId xmlns:a16="http://schemas.microsoft.com/office/drawing/2014/main" id="{8C345EC1-440C-E858-F6F1-3DA6362C387D}"/>
              </a:ext>
            </a:extLst>
          </p:cNvPr>
          <p:cNvSpPr>
            <a:spLocks noGrp="1"/>
          </p:cNvSpPr>
          <p:nvPr>
            <p:ph sz="quarter" idx="13"/>
          </p:nvPr>
        </p:nvSpPr>
        <p:spPr>
          <a:xfrm>
            <a:off x="539496" y="2560320"/>
            <a:ext cx="11096692" cy="3977640"/>
          </a:xfrm>
        </p:spPr>
        <p:txBody>
          <a:bodyPr/>
          <a:lstStyle/>
          <a:p>
            <a:pPr marL="0" indent="0" algn="just">
              <a:buNone/>
            </a:pPr>
            <a:r>
              <a:rPr lang="el-GR" dirty="0"/>
              <a:t>Πλεονεκτήματα</a:t>
            </a:r>
          </a:p>
          <a:p>
            <a:pPr algn="just"/>
            <a:r>
              <a:rPr lang="el-GR" sz="2200" dirty="0"/>
              <a:t>Τα βάρη 32-bit κινητής υποδιαστολής (</a:t>
            </a:r>
            <a:r>
              <a:rPr lang="el-GR" sz="2200" dirty="0" err="1"/>
              <a:t>floating</a:t>
            </a:r>
            <a:r>
              <a:rPr lang="el-GR" sz="2200" dirty="0"/>
              <a:t> </a:t>
            </a:r>
            <a:r>
              <a:rPr lang="el-GR" sz="2200" dirty="0" err="1"/>
              <a:t>point</a:t>
            </a:r>
            <a:r>
              <a:rPr lang="el-GR" sz="2200" dirty="0"/>
              <a:t>) και οι έξοδοι ενεργοποίησης μετατρέπονται στον πλησιέστερο αριθμό σταθερής υποδιαστολής 8-bit. </a:t>
            </a:r>
          </a:p>
          <a:p>
            <a:pPr algn="just"/>
            <a:r>
              <a:rPr lang="el-GR" sz="2200" dirty="0"/>
              <a:t>Το μοντέλο μειώνεται</a:t>
            </a:r>
            <a:r>
              <a:rPr lang="en-US" sz="2200" dirty="0"/>
              <a:t> </a:t>
            </a:r>
            <a:r>
              <a:rPr lang="el-GR" sz="2200" dirty="0"/>
              <a:t>συνήθως από τέσσερις φορές</a:t>
            </a:r>
            <a:r>
              <a:rPr lang="en-US" sz="2200" dirty="0"/>
              <a:t> </a:t>
            </a:r>
            <a:r>
              <a:rPr lang="el-GR" sz="2200" dirty="0"/>
              <a:t>και πάνω (στη περίπτωση μας από 4,5</a:t>
            </a:r>
            <a:r>
              <a:rPr lang="en-US" sz="2200" dirty="0"/>
              <a:t>MB </a:t>
            </a:r>
            <a:r>
              <a:rPr lang="el-GR" sz="2200" dirty="0"/>
              <a:t>σε 400</a:t>
            </a:r>
            <a:r>
              <a:rPr lang="en-US" sz="2200" dirty="0"/>
              <a:t>KB) </a:t>
            </a:r>
            <a:r>
              <a:rPr lang="el-GR" sz="2200" dirty="0"/>
              <a:t>και</a:t>
            </a:r>
            <a:r>
              <a:rPr lang="en-US" sz="2200" dirty="0"/>
              <a:t> </a:t>
            </a:r>
            <a:r>
              <a:rPr lang="el-GR" sz="2200" dirty="0"/>
              <a:t>επιταχύνεται πάνω από τρεις φορές (3</a:t>
            </a:r>
            <a:r>
              <a:rPr lang="en-US" sz="2200" dirty="0"/>
              <a:t>x+)</a:t>
            </a:r>
            <a:r>
              <a:rPr lang="el-GR" sz="2200" dirty="0"/>
              <a:t>.</a:t>
            </a:r>
          </a:p>
          <a:p>
            <a:pPr algn="just"/>
            <a:r>
              <a:rPr lang="el-GR" sz="2200" dirty="0"/>
              <a:t>Το μοντέλο μπορεί να χρησιμοποιηθεί σε συσκευές χαμηλής κατανάλωσης ενέργειας όπως οι </a:t>
            </a:r>
            <a:r>
              <a:rPr lang="el-GR" sz="2200" dirty="0" err="1"/>
              <a:t>μικροελεγκτές</a:t>
            </a:r>
            <a:r>
              <a:rPr lang="el-GR" sz="2200" dirty="0"/>
              <a:t> (ενσωματωμένα συστήματα) και σε επιταχυντές που υποστηρίζουν μόνο ακέραιους αριθμούς, όπως η </a:t>
            </a:r>
            <a:r>
              <a:rPr lang="el-GR" sz="2200" dirty="0" err="1"/>
              <a:t>Edge</a:t>
            </a:r>
            <a:r>
              <a:rPr lang="el-GR" sz="2200" dirty="0"/>
              <a:t> TPU, αλλά και σε </a:t>
            </a:r>
            <a:r>
              <a:rPr lang="en-US" sz="2200" dirty="0"/>
              <a:t>CPU</a:t>
            </a:r>
            <a:r>
              <a:rPr lang="el-GR" sz="2200" dirty="0"/>
              <a:t>.</a:t>
            </a:r>
          </a:p>
        </p:txBody>
      </p:sp>
    </p:spTree>
    <p:extLst>
      <p:ext uri="{BB962C8B-B14F-4D97-AF65-F5344CB8AC3E}">
        <p14:creationId xmlns:p14="http://schemas.microsoft.com/office/powerpoint/2010/main" val="905684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89909E1-63CA-FE45-2E4E-5E289508A2ED}"/>
              </a:ext>
            </a:extLst>
          </p:cNvPr>
          <p:cNvSpPr>
            <a:spLocks noGrp="1"/>
          </p:cNvSpPr>
          <p:nvPr>
            <p:ph type="title"/>
          </p:nvPr>
        </p:nvSpPr>
        <p:spPr>
          <a:xfrm>
            <a:off x="243302" y="1652733"/>
            <a:ext cx="11545286" cy="640080"/>
          </a:xfrm>
        </p:spPr>
        <p:txBody>
          <a:bodyPr>
            <a:normAutofit/>
          </a:bodyPr>
          <a:lstStyle/>
          <a:p>
            <a:r>
              <a:rPr lang="el-GR" b="1" dirty="0"/>
              <a:t>Τεχνικές </a:t>
            </a:r>
            <a:r>
              <a:rPr lang="el-GR" b="1" dirty="0" err="1"/>
              <a:t>Κβαντοποίησης</a:t>
            </a:r>
            <a:r>
              <a:rPr lang="el-GR" b="1" dirty="0"/>
              <a:t> – </a:t>
            </a:r>
            <a:r>
              <a:rPr lang="en-US" b="1" dirty="0"/>
              <a:t>TensorFlow-Lite Full Integer (</a:t>
            </a:r>
            <a:r>
              <a:rPr lang="el-GR" b="1" dirty="0"/>
              <a:t>2</a:t>
            </a:r>
            <a:r>
              <a:rPr lang="en-US" b="1" dirty="0"/>
              <a:t>/2) </a:t>
            </a:r>
            <a:endParaRPr lang="el-GR" b="1" dirty="0"/>
          </a:p>
        </p:txBody>
      </p:sp>
      <p:sp>
        <p:nvSpPr>
          <p:cNvPr id="3" name="Θέση περιεχομένου 2">
            <a:extLst>
              <a:ext uri="{FF2B5EF4-FFF2-40B4-BE49-F238E27FC236}">
                <a16:creationId xmlns:a16="http://schemas.microsoft.com/office/drawing/2014/main" id="{82952363-27D2-E0DB-6450-FBF9A6EDAF53}"/>
              </a:ext>
            </a:extLst>
          </p:cNvPr>
          <p:cNvSpPr>
            <a:spLocks noGrp="1"/>
          </p:cNvSpPr>
          <p:nvPr>
            <p:ph sz="quarter" idx="13"/>
          </p:nvPr>
        </p:nvSpPr>
        <p:spPr>
          <a:xfrm>
            <a:off x="539495" y="2560320"/>
            <a:ext cx="11249093" cy="3977640"/>
          </a:xfrm>
        </p:spPr>
        <p:txBody>
          <a:bodyPr/>
          <a:lstStyle/>
          <a:p>
            <a:pPr marL="0" indent="0">
              <a:buNone/>
            </a:pPr>
            <a:r>
              <a:rPr lang="el-GR" dirty="0"/>
              <a:t>Μειονεκτήματα</a:t>
            </a:r>
          </a:p>
          <a:p>
            <a:pPr algn="just"/>
            <a:r>
              <a:rPr lang="el-GR" sz="2200" dirty="0"/>
              <a:t>Παρατηρούμε ότι η ακρίβεια του μοντέλου μειώνεται σημαντικά καθώς φτάνει το 57,5%. Η απόκλιση είναι αρκετά μεγάλη και κρίνεται απαγορευτική για την υλοποίηση του μοντέλου μας.</a:t>
            </a:r>
          </a:p>
          <a:p>
            <a:endParaRPr lang="el-GR" dirty="0"/>
          </a:p>
          <a:p>
            <a:endParaRPr lang="el-GR" dirty="0"/>
          </a:p>
        </p:txBody>
      </p:sp>
      <p:pic>
        <p:nvPicPr>
          <p:cNvPr id="4" name="Εικόνα 3" descr="Εικόνα που περιέχει κείμενο, γραμματοσειρά, γραμμή, στιγμιότυπο οθόνης&#10;&#10;Περιγραφή που δημιουργήθηκε αυτόματα">
            <a:extLst>
              <a:ext uri="{FF2B5EF4-FFF2-40B4-BE49-F238E27FC236}">
                <a16:creationId xmlns:a16="http://schemas.microsoft.com/office/drawing/2014/main" id="{D750CDCA-3CD9-B4C1-A1F4-72FABC15BE03}"/>
              </a:ext>
            </a:extLst>
          </p:cNvPr>
          <p:cNvPicPr>
            <a:picLocks noChangeAspect="1"/>
          </p:cNvPicPr>
          <p:nvPr/>
        </p:nvPicPr>
        <p:blipFill>
          <a:blip r:embed="rId2"/>
          <a:stretch>
            <a:fillRect/>
          </a:stretch>
        </p:blipFill>
        <p:spPr>
          <a:xfrm>
            <a:off x="1401808" y="4306041"/>
            <a:ext cx="9524465" cy="1439863"/>
          </a:xfrm>
          <a:prstGeom prst="rect">
            <a:avLst/>
          </a:prstGeom>
        </p:spPr>
      </p:pic>
    </p:spTree>
    <p:extLst>
      <p:ext uri="{BB962C8B-B14F-4D97-AF65-F5344CB8AC3E}">
        <p14:creationId xmlns:p14="http://schemas.microsoft.com/office/powerpoint/2010/main" val="270443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91A8E64-916F-04E0-A1C0-9E45318855C9}"/>
              </a:ext>
            </a:extLst>
          </p:cNvPr>
          <p:cNvSpPr>
            <a:spLocks noGrp="1"/>
          </p:cNvSpPr>
          <p:nvPr>
            <p:ph type="title"/>
          </p:nvPr>
        </p:nvSpPr>
        <p:spPr>
          <a:xfrm>
            <a:off x="279158" y="1658471"/>
            <a:ext cx="11823195" cy="661239"/>
          </a:xfrm>
        </p:spPr>
        <p:txBody>
          <a:bodyPr>
            <a:normAutofit/>
          </a:bodyPr>
          <a:lstStyle/>
          <a:p>
            <a:r>
              <a:rPr lang="el-GR" sz="3500" b="1" dirty="0"/>
              <a:t>Τεχνικές </a:t>
            </a:r>
            <a:r>
              <a:rPr lang="el-GR" sz="3500" b="1" dirty="0" err="1"/>
              <a:t>Κβαντοποίησης</a:t>
            </a:r>
            <a:r>
              <a:rPr lang="el-GR" sz="3500" b="1" dirty="0"/>
              <a:t> – </a:t>
            </a:r>
            <a:r>
              <a:rPr lang="en-US" sz="3500" b="1" dirty="0"/>
              <a:t>Vitis-AI TensorFlow-2 (1/3)</a:t>
            </a:r>
            <a:endParaRPr lang="el-GR" sz="3500" b="1" dirty="0"/>
          </a:p>
        </p:txBody>
      </p:sp>
      <p:sp>
        <p:nvSpPr>
          <p:cNvPr id="3" name="Θέση περιεχομένου 2">
            <a:extLst>
              <a:ext uri="{FF2B5EF4-FFF2-40B4-BE49-F238E27FC236}">
                <a16:creationId xmlns:a16="http://schemas.microsoft.com/office/drawing/2014/main" id="{20E32410-B0B4-44EA-2818-BB9DB544F88D}"/>
              </a:ext>
            </a:extLst>
          </p:cNvPr>
          <p:cNvSpPr>
            <a:spLocks noGrp="1"/>
          </p:cNvSpPr>
          <p:nvPr>
            <p:ph sz="quarter" idx="13"/>
          </p:nvPr>
        </p:nvSpPr>
        <p:spPr>
          <a:xfrm>
            <a:off x="539496" y="2560320"/>
            <a:ext cx="11150480" cy="3977640"/>
          </a:xfrm>
        </p:spPr>
        <p:txBody>
          <a:bodyPr>
            <a:normAutofit/>
          </a:bodyPr>
          <a:lstStyle/>
          <a:p>
            <a:pPr algn="just"/>
            <a:r>
              <a:rPr lang="el-GR" sz="2200" dirty="0"/>
              <a:t>Είναι μία διαδικασία κατά την οποία τα μοντέλα με αριθμητική ακρίβεια 32-bit </a:t>
            </a:r>
            <a:r>
              <a:rPr lang="el-GR" sz="2200" dirty="0" err="1"/>
              <a:t>floating</a:t>
            </a:r>
            <a:r>
              <a:rPr lang="el-GR" sz="2200" dirty="0"/>
              <a:t> </a:t>
            </a:r>
            <a:r>
              <a:rPr lang="el-GR" sz="2200" dirty="0" err="1"/>
              <a:t>point</a:t>
            </a:r>
            <a:r>
              <a:rPr lang="el-GR" sz="2200" dirty="0"/>
              <a:t> (FP32) μετατρέπονται σε μοντέλα με χαμηλότερη αριθμητική ακρίβεια των 8 </a:t>
            </a:r>
            <a:r>
              <a:rPr lang="el-GR" sz="2200" dirty="0" err="1"/>
              <a:t>bit</a:t>
            </a:r>
            <a:r>
              <a:rPr lang="el-GR" sz="2200" dirty="0"/>
              <a:t> ακεραίων (INT8).</a:t>
            </a:r>
          </a:p>
          <a:p>
            <a:pPr algn="just"/>
            <a:r>
              <a:rPr lang="el-GR" sz="2200" dirty="0"/>
              <a:t>Η μέθοδος αυτή χρησιμοποιεί δύο μεταβλητές για την </a:t>
            </a:r>
            <a:r>
              <a:rPr lang="el-GR" sz="2200" dirty="0" err="1"/>
              <a:t>κβαντοποίηση</a:t>
            </a:r>
            <a:r>
              <a:rPr lang="el-GR" sz="2200" dirty="0"/>
              <a:t> του μοντέλου. Είναι το σύνολο δεδομένων βαθμονόμησης (</a:t>
            </a:r>
            <a:r>
              <a:rPr lang="el-GR" sz="2200" dirty="0" err="1"/>
              <a:t>calib_dataset</a:t>
            </a:r>
            <a:r>
              <a:rPr lang="el-GR" sz="2200" dirty="0"/>
              <a:t>) και τα βήματα βαθμονόμησης (</a:t>
            </a:r>
            <a:r>
              <a:rPr lang="el-GR" sz="2200" dirty="0" err="1"/>
              <a:t>calib_steps</a:t>
            </a:r>
            <a:r>
              <a:rPr lang="el-GR" sz="2200" dirty="0"/>
              <a:t>). </a:t>
            </a:r>
            <a:endParaRPr lang="en-US" sz="2200" dirty="0"/>
          </a:p>
          <a:p>
            <a:pPr algn="just"/>
            <a:r>
              <a:rPr lang="el-GR" sz="2200" dirty="0"/>
              <a:t>Ο στόχος είναι να προσδιοριστεί ο βέλτιστος αριθμός βημάτων βαθμονόμησης σε σχέση με τον αριθμό των δεδομένων βαθμονόμησης που απαιτείται για τη μεγιστοποίηση της ακρίβειας του μοντέλου μετά τον </a:t>
            </a:r>
            <a:r>
              <a:rPr lang="el-GR" sz="2200" dirty="0" err="1"/>
              <a:t>κβαντισμό</a:t>
            </a:r>
            <a:r>
              <a:rPr lang="el-GR" sz="2200" dirty="0"/>
              <a:t>. </a:t>
            </a:r>
          </a:p>
        </p:txBody>
      </p:sp>
    </p:spTree>
    <p:extLst>
      <p:ext uri="{BB962C8B-B14F-4D97-AF65-F5344CB8AC3E}">
        <p14:creationId xmlns:p14="http://schemas.microsoft.com/office/powerpoint/2010/main" val="974021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148FF19-1C23-B7D9-FF79-4737336212A5}"/>
              </a:ext>
            </a:extLst>
          </p:cNvPr>
          <p:cNvSpPr>
            <a:spLocks noGrp="1"/>
          </p:cNvSpPr>
          <p:nvPr>
            <p:ph type="title"/>
          </p:nvPr>
        </p:nvSpPr>
        <p:spPr>
          <a:xfrm>
            <a:off x="262979" y="1775017"/>
            <a:ext cx="11647536" cy="1075310"/>
          </a:xfrm>
        </p:spPr>
        <p:txBody>
          <a:bodyPr vert="horz" lIns="91440" tIns="45720" rIns="91440" bIns="45720" rtlCol="0" anchor="t">
            <a:normAutofit/>
          </a:bodyPr>
          <a:lstStyle/>
          <a:p>
            <a:r>
              <a:rPr lang="en-US" sz="3200" b="1" kern="1200" dirty="0" err="1">
                <a:latin typeface="+mj-lt"/>
                <a:ea typeface="+mj-ea"/>
                <a:cs typeface="+mj-cs"/>
              </a:rPr>
              <a:t>Τεχνικές</a:t>
            </a:r>
            <a:r>
              <a:rPr lang="en-US" sz="3200" b="1" kern="1200" dirty="0">
                <a:latin typeface="+mj-lt"/>
                <a:ea typeface="+mj-ea"/>
                <a:cs typeface="+mj-cs"/>
              </a:rPr>
              <a:t> Κβα</a:t>
            </a:r>
            <a:r>
              <a:rPr lang="en-US" sz="3200" b="1" kern="1200" dirty="0" err="1">
                <a:latin typeface="+mj-lt"/>
                <a:ea typeface="+mj-ea"/>
                <a:cs typeface="+mj-cs"/>
              </a:rPr>
              <a:t>ντο</a:t>
            </a:r>
            <a:r>
              <a:rPr lang="en-US" sz="3200" b="1" kern="1200" dirty="0">
                <a:latin typeface="+mj-lt"/>
                <a:ea typeface="+mj-ea"/>
                <a:cs typeface="+mj-cs"/>
              </a:rPr>
              <a:t>ποίησης – Vitis-AI TensorFlow-2 (2/3)</a:t>
            </a:r>
          </a:p>
        </p:txBody>
      </p:sp>
      <p:cxnSp>
        <p:nvCxnSpPr>
          <p:cNvPr id="10" name="Straight Connector 9">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Θέση περιεχομένου 2">
            <a:extLst>
              <a:ext uri="{FF2B5EF4-FFF2-40B4-BE49-F238E27FC236}">
                <a16:creationId xmlns:a16="http://schemas.microsoft.com/office/drawing/2014/main" id="{91DA4CAC-08D8-1C72-1222-4B55ED2D2FBE}"/>
              </a:ext>
            </a:extLst>
          </p:cNvPr>
          <p:cNvSpPr>
            <a:spLocks noGrp="1"/>
          </p:cNvSpPr>
          <p:nvPr>
            <p:ph sz="quarter" idx="13"/>
          </p:nvPr>
        </p:nvSpPr>
        <p:spPr>
          <a:xfrm>
            <a:off x="6669165" y="2597497"/>
            <a:ext cx="4931164" cy="4260503"/>
          </a:xfrm>
        </p:spPr>
        <p:txBody>
          <a:bodyPr vert="horz" lIns="91440" tIns="45720" rIns="91440" bIns="45720" rtlCol="0">
            <a:normAutofit/>
          </a:bodyPr>
          <a:lstStyle/>
          <a:p>
            <a:pPr algn="just"/>
            <a:r>
              <a:rPr lang="el-GR" sz="1800" dirty="0">
                <a:solidFill>
                  <a:schemeClr val="tx1"/>
                </a:solidFill>
              </a:rPr>
              <a:t>Το</a:t>
            </a:r>
            <a:r>
              <a:rPr lang="en-US" sz="1800" dirty="0">
                <a:solidFill>
                  <a:schemeClr val="tx1"/>
                </a:solidFill>
              </a:rPr>
              <a:t> calibration dataset </a:t>
            </a:r>
            <a:r>
              <a:rPr lang="el-GR" sz="1800" dirty="0">
                <a:solidFill>
                  <a:schemeClr val="tx1"/>
                </a:solidFill>
              </a:rPr>
              <a:t>που</a:t>
            </a:r>
            <a:r>
              <a:rPr lang="en-US" sz="1800" dirty="0">
                <a:solidFill>
                  <a:schemeClr val="tx1"/>
                </a:solidFill>
              </a:rPr>
              <a:t> </a:t>
            </a:r>
            <a:r>
              <a:rPr lang="el-GR" sz="1800" dirty="0">
                <a:solidFill>
                  <a:schemeClr val="tx1"/>
                </a:solidFill>
              </a:rPr>
              <a:t>χρησιμοποιούμε περιλαμβάνει </a:t>
            </a:r>
            <a:r>
              <a:rPr lang="en-US" sz="1800" dirty="0">
                <a:solidFill>
                  <a:schemeClr val="tx1"/>
                </a:solidFill>
              </a:rPr>
              <a:t>τα δεδομένα εκπαίδευσης που αποτελούνται από περίπου 22000 images. </a:t>
            </a:r>
            <a:r>
              <a:rPr lang="el-GR" sz="1800" dirty="0">
                <a:solidFill>
                  <a:schemeClr val="tx1"/>
                </a:solidFill>
              </a:rPr>
              <a:t>Για</a:t>
            </a:r>
            <a:r>
              <a:rPr lang="en-US" sz="1800" dirty="0">
                <a:solidFill>
                  <a:schemeClr val="tx1"/>
                </a:solidFill>
              </a:rPr>
              <a:t> να βρούμε τη βέλτιστη τιμή των calibration steps κάνουμε δοκιμές κβαντοποιώντας το μοντέλο και έπειτα μετράμε την ακρίβεια του.</a:t>
            </a:r>
          </a:p>
          <a:p>
            <a:pPr algn="just"/>
            <a:r>
              <a:rPr lang="el-GR" sz="1800" dirty="0">
                <a:solidFill>
                  <a:schemeClr val="tx1"/>
                </a:solidFill>
              </a:rPr>
              <a:t>Σύμφωνα με</a:t>
            </a:r>
            <a:r>
              <a:rPr lang="en-US" sz="1800" dirty="0">
                <a:solidFill>
                  <a:schemeClr val="tx1"/>
                </a:solidFill>
              </a:rPr>
              <a:t> το παρακάτω σχήμα η ακρίβεια του μοντέλου αυξάνεται και σταθεροποιείται όταν ο αριθμός των calib_step προσεγγίζει τον αριθμό των δειγμάτων.</a:t>
            </a:r>
          </a:p>
          <a:p>
            <a:pPr algn="just"/>
            <a:r>
              <a:rPr lang="el-GR" sz="1800" dirty="0">
                <a:solidFill>
                  <a:schemeClr val="tx1"/>
                </a:solidFill>
              </a:rPr>
              <a:t>Το μοναδικό μειονέκτημα </a:t>
            </a:r>
            <a:r>
              <a:rPr lang="en-US" sz="1800" dirty="0" err="1">
                <a:solidFill>
                  <a:schemeClr val="tx1"/>
                </a:solidFill>
              </a:rPr>
              <a:t>είν</a:t>
            </a:r>
            <a:r>
              <a:rPr lang="en-US" sz="1800" dirty="0">
                <a:solidFill>
                  <a:schemeClr val="tx1"/>
                </a:solidFill>
              </a:rPr>
              <a:t>αι ότι με την αύξηση των βημάτων κβαντοποίησης αυξάνεται και ο χρόνος εκτέλεσης της διαδικασίας.</a:t>
            </a:r>
          </a:p>
          <a:p>
            <a:endParaRPr lang="en-US" sz="1700" dirty="0">
              <a:solidFill>
                <a:schemeClr val="tx1"/>
              </a:solidFill>
              <a:latin typeface="+mn-lt"/>
            </a:endParaRPr>
          </a:p>
        </p:txBody>
      </p:sp>
      <p:graphicFrame>
        <p:nvGraphicFramePr>
          <p:cNvPr id="5" name="Γράφημα 4">
            <a:extLst>
              <a:ext uri="{FF2B5EF4-FFF2-40B4-BE49-F238E27FC236}">
                <a16:creationId xmlns:a16="http://schemas.microsoft.com/office/drawing/2014/main" id="{CBE96B7F-8F96-9629-56EA-9AD828C59D8D}"/>
              </a:ext>
            </a:extLst>
          </p:cNvPr>
          <p:cNvGraphicFramePr/>
          <p:nvPr>
            <p:extLst>
              <p:ext uri="{D42A27DB-BD31-4B8C-83A1-F6EECF244321}">
                <p14:modId xmlns:p14="http://schemas.microsoft.com/office/powerpoint/2010/main" val="876348172"/>
              </p:ext>
            </p:extLst>
          </p:nvPr>
        </p:nvGraphicFramePr>
        <p:xfrm>
          <a:off x="281485" y="2760456"/>
          <a:ext cx="6181491" cy="382121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92303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442E724-BB00-902A-64EE-EC3E6DB84D50}"/>
              </a:ext>
            </a:extLst>
          </p:cNvPr>
          <p:cNvSpPr>
            <a:spLocks noGrp="1"/>
          </p:cNvSpPr>
          <p:nvPr>
            <p:ph type="title"/>
          </p:nvPr>
        </p:nvSpPr>
        <p:spPr>
          <a:xfrm>
            <a:off x="288124" y="1622612"/>
            <a:ext cx="12271429" cy="723990"/>
          </a:xfrm>
        </p:spPr>
        <p:txBody>
          <a:bodyPr>
            <a:normAutofit/>
          </a:bodyPr>
          <a:lstStyle/>
          <a:p>
            <a:r>
              <a:rPr lang="el-GR" sz="3400" b="1" dirty="0"/>
              <a:t>Τεχνικές </a:t>
            </a:r>
            <a:r>
              <a:rPr lang="el-GR" sz="3400" b="1" dirty="0" err="1"/>
              <a:t>Κβαντοποίησης</a:t>
            </a:r>
            <a:r>
              <a:rPr lang="el-GR" sz="3400" b="1" dirty="0"/>
              <a:t> – </a:t>
            </a:r>
            <a:r>
              <a:rPr lang="en-US" sz="3400" b="1" dirty="0"/>
              <a:t>Vitis-AI TensorFlow-2 (</a:t>
            </a:r>
            <a:r>
              <a:rPr lang="el-GR" sz="3400" b="1" dirty="0"/>
              <a:t>3</a:t>
            </a:r>
            <a:r>
              <a:rPr lang="en-US" sz="3400" b="1" dirty="0"/>
              <a:t>/3)</a:t>
            </a:r>
            <a:endParaRPr lang="el-GR" sz="3400" b="1" dirty="0"/>
          </a:p>
        </p:txBody>
      </p:sp>
      <p:sp>
        <p:nvSpPr>
          <p:cNvPr id="3" name="Θέση περιεχομένου 2">
            <a:extLst>
              <a:ext uri="{FF2B5EF4-FFF2-40B4-BE49-F238E27FC236}">
                <a16:creationId xmlns:a16="http://schemas.microsoft.com/office/drawing/2014/main" id="{CBF5A874-E713-5E32-6DE3-45EF6464F17C}"/>
              </a:ext>
            </a:extLst>
          </p:cNvPr>
          <p:cNvSpPr>
            <a:spLocks noGrp="1"/>
          </p:cNvSpPr>
          <p:nvPr>
            <p:ph sz="quarter" idx="13"/>
          </p:nvPr>
        </p:nvSpPr>
        <p:spPr>
          <a:xfrm>
            <a:off x="539495" y="2560320"/>
            <a:ext cx="11329776" cy="3977640"/>
          </a:xfrm>
        </p:spPr>
        <p:txBody>
          <a:bodyPr>
            <a:normAutofit/>
          </a:bodyPr>
          <a:lstStyle/>
          <a:p>
            <a:pPr algn="just"/>
            <a:r>
              <a:rPr lang="en-US" sz="2200" dirty="0"/>
              <a:t>H </a:t>
            </a:r>
            <a:r>
              <a:rPr lang="el-GR" sz="2200" dirty="0"/>
              <a:t>ακρίβεια</a:t>
            </a:r>
            <a:r>
              <a:rPr lang="en-US" sz="2200" dirty="0"/>
              <a:t> </a:t>
            </a:r>
            <a:r>
              <a:rPr lang="el-GR" sz="2200" dirty="0"/>
              <a:t>του κβαντισμένου μοντέλου προσεγγίζει το ποσοστό 82%, επιτυγχάνοντας μικρή μείωση από το αρχικό μοντέλο.</a:t>
            </a:r>
            <a:endParaRPr lang="en-US" sz="2200" dirty="0"/>
          </a:p>
          <a:p>
            <a:pPr algn="just"/>
            <a:r>
              <a:rPr lang="el-GR" sz="2200" dirty="0"/>
              <a:t>Τα κβαντισμένα μοντέλα προορίζονται για επιταχυντές που υποστηρίζουν</a:t>
            </a:r>
            <a:r>
              <a:rPr lang="en-US" sz="2200" dirty="0"/>
              <a:t> </a:t>
            </a:r>
            <a:r>
              <a:rPr lang="el-GR" sz="2200" dirty="0"/>
              <a:t>υπολογιστική πολυπλοκότητα ακεραίων αριθμών, όπως είναι οι συσκευές </a:t>
            </a:r>
            <a:r>
              <a:rPr lang="el-GR" sz="2200" dirty="0" err="1"/>
              <a:t>Edge</a:t>
            </a:r>
            <a:r>
              <a:rPr lang="el-GR" sz="2200" dirty="0"/>
              <a:t>, η σειρά </a:t>
            </a:r>
            <a:r>
              <a:rPr lang="el-GR" sz="2200" dirty="0" err="1"/>
              <a:t>Xilinx</a:t>
            </a:r>
            <a:r>
              <a:rPr lang="el-GR" sz="2200" dirty="0"/>
              <a:t> </a:t>
            </a:r>
            <a:r>
              <a:rPr lang="el-GR" sz="2200" dirty="0" err="1"/>
              <a:t>Versal</a:t>
            </a:r>
            <a:r>
              <a:rPr lang="el-GR" sz="2200" dirty="0"/>
              <a:t> AI </a:t>
            </a:r>
            <a:r>
              <a:rPr lang="el-GR" sz="2200" dirty="0" err="1"/>
              <a:t>Core</a:t>
            </a:r>
            <a:r>
              <a:rPr lang="el-GR" sz="2200" dirty="0"/>
              <a:t>, οι κάρτες </a:t>
            </a:r>
            <a:r>
              <a:rPr lang="el-GR" sz="2200" dirty="0" err="1"/>
              <a:t>Xilinx</a:t>
            </a:r>
            <a:r>
              <a:rPr lang="el-GR" sz="2200" dirty="0"/>
              <a:t> </a:t>
            </a:r>
            <a:r>
              <a:rPr lang="el-GR" sz="2200" dirty="0" err="1"/>
              <a:t>Alveo</a:t>
            </a:r>
            <a:r>
              <a:rPr lang="el-GR" sz="2200" dirty="0"/>
              <a:t>, οι </a:t>
            </a:r>
            <a:r>
              <a:rPr lang="el-GR" sz="2200" dirty="0" err="1"/>
              <a:t>Xilinx</a:t>
            </a:r>
            <a:r>
              <a:rPr lang="el-GR" sz="2200" dirty="0"/>
              <a:t> </a:t>
            </a:r>
            <a:r>
              <a:rPr lang="el-GR" sz="2200" dirty="0" err="1"/>
              <a:t>Zynq</a:t>
            </a:r>
            <a:r>
              <a:rPr lang="el-GR" sz="2200" dirty="0"/>
              <a:t> </a:t>
            </a:r>
            <a:r>
              <a:rPr lang="el-GR" sz="2200" dirty="0" err="1"/>
              <a:t>UltraScale</a:t>
            </a:r>
            <a:r>
              <a:rPr lang="el-GR" sz="2200" dirty="0"/>
              <a:t>+ </a:t>
            </a:r>
            <a:r>
              <a:rPr lang="el-GR" sz="2200" dirty="0" err="1"/>
              <a:t>MPSoC</a:t>
            </a:r>
            <a:r>
              <a:rPr lang="el-GR" sz="2200" dirty="0"/>
              <a:t> και οι </a:t>
            </a:r>
            <a:r>
              <a:rPr lang="el-GR" sz="2200" dirty="0" err="1"/>
              <a:t>Xilinx</a:t>
            </a:r>
            <a:r>
              <a:rPr lang="el-GR" sz="2200" dirty="0"/>
              <a:t> Zynq-7000 </a:t>
            </a:r>
            <a:r>
              <a:rPr lang="el-GR" sz="2200" dirty="0" err="1"/>
              <a:t>SoCs</a:t>
            </a:r>
            <a:r>
              <a:rPr lang="el-GR" sz="2200" dirty="0"/>
              <a:t>. </a:t>
            </a:r>
          </a:p>
          <a:p>
            <a:pPr algn="just"/>
            <a:r>
              <a:rPr lang="el-GR" sz="2200" dirty="0"/>
              <a:t>Ο </a:t>
            </a:r>
            <a:r>
              <a:rPr lang="el-GR" sz="2200" dirty="0" err="1"/>
              <a:t>κβαντιστής</a:t>
            </a:r>
            <a:r>
              <a:rPr lang="el-GR" sz="2200" dirty="0"/>
              <a:t> του </a:t>
            </a:r>
            <a:r>
              <a:rPr lang="en-US" sz="2200" dirty="0"/>
              <a:t>Vitis-AI </a:t>
            </a:r>
            <a:r>
              <a:rPr lang="el-GR" sz="2200" dirty="0"/>
              <a:t>μπορεί να παρέχει πάνω από 3 φορές (3</a:t>
            </a:r>
            <a:r>
              <a:rPr lang="en-US" sz="2200" dirty="0"/>
              <a:t>x+</a:t>
            </a:r>
            <a:r>
              <a:rPr lang="el-GR" sz="2200" dirty="0"/>
              <a:t>) επιτάχυνση στην εκτέλεση του μοντέλου, ενώ ταυτόχρονα μειώνει το μέγεθος του αρχείου κατά περίπου τέσσερις φορές (στη περίπτωση μας από 4.5 </a:t>
            </a:r>
            <a:r>
              <a:rPr lang="en-US" sz="2200" dirty="0"/>
              <a:t>MB </a:t>
            </a:r>
            <a:r>
              <a:rPr lang="el-GR" sz="2200" dirty="0"/>
              <a:t>σε 1.6</a:t>
            </a:r>
            <a:r>
              <a:rPr lang="en-US" sz="2200" dirty="0"/>
              <a:t>MB)</a:t>
            </a:r>
            <a:r>
              <a:rPr lang="el-GR" sz="2200" dirty="0"/>
              <a:t>.</a:t>
            </a:r>
          </a:p>
        </p:txBody>
      </p:sp>
    </p:spTree>
    <p:extLst>
      <p:ext uri="{BB962C8B-B14F-4D97-AF65-F5344CB8AC3E}">
        <p14:creationId xmlns:p14="http://schemas.microsoft.com/office/powerpoint/2010/main" val="894776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137D4DA2-AFE8-CD69-138E-C5608030C9F2}"/>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b="1" dirty="0">
                <a:solidFill>
                  <a:schemeClr val="tx1"/>
                </a:solidFill>
              </a:rPr>
              <a:t>ΕΙΣΑΓΩΓΗ</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Θέση περιεχομένου 2">
            <a:extLst>
              <a:ext uri="{FF2B5EF4-FFF2-40B4-BE49-F238E27FC236}">
                <a16:creationId xmlns:a16="http://schemas.microsoft.com/office/drawing/2014/main" id="{1E24C7A3-E266-332A-97CE-2D47D61B4BD2}"/>
              </a:ext>
            </a:extLst>
          </p:cNvPr>
          <p:cNvSpPr>
            <a:spLocks noGrp="1"/>
          </p:cNvSpPr>
          <p:nvPr>
            <p:ph sz="quarter" idx="13"/>
          </p:nvPr>
        </p:nvSpPr>
        <p:spPr>
          <a:xfrm>
            <a:off x="640080" y="2872898"/>
            <a:ext cx="4368602" cy="3641445"/>
          </a:xfrm>
        </p:spPr>
        <p:txBody>
          <a:bodyPr vert="horz" lIns="91440" tIns="45720" rIns="91440" bIns="45720" rtlCol="0">
            <a:normAutofit/>
          </a:bodyPr>
          <a:lstStyle/>
          <a:p>
            <a:pPr marL="0" algn="just"/>
            <a:r>
              <a:rPr lang="el-GR" dirty="0">
                <a:effectLst/>
                <a:latin typeface="Cambria Math" panose="02040503050406030204" pitchFamily="18" charset="0"/>
                <a:ea typeface="Cambria Math" panose="02040503050406030204" pitchFamily="18" charset="0"/>
              </a:rPr>
              <a:t>Ο κύριος σκοπός είναι η υλοποίηση του αλγορίθμου προσδιορισμού θέσης σφάλματος και ταξινόμησης τύπου (FLITC) σε συσκευές υλικού για την αύξηση της ταχύτητας εκτέλεσης, έχοντας, παράλληλα, μικρή απώλεια στην ακρίβεια σωστών προβλέψεων.</a:t>
            </a:r>
          </a:p>
          <a:p>
            <a:pPr marL="0"/>
            <a:endParaRPr lang="en-US" sz="2200" dirty="0">
              <a:solidFill>
                <a:schemeClr val="tx1"/>
              </a:solidFill>
              <a:latin typeface="+mn-lt"/>
            </a:endParaRPr>
          </a:p>
        </p:txBody>
      </p:sp>
      <p:pic>
        <p:nvPicPr>
          <p:cNvPr id="5" name="Εικόνα 4" descr="Εικόνα που περιέχει ηλεκτρονικές συσκευές, κύκλωμα, ηλεκτρονικό εξάρτημα, ηλεκτρονικός μηχανικός&#10;&#10;Περιγραφή που δημιουργήθηκε αυτόματα">
            <a:extLst>
              <a:ext uri="{FF2B5EF4-FFF2-40B4-BE49-F238E27FC236}">
                <a16:creationId xmlns:a16="http://schemas.microsoft.com/office/drawing/2014/main" id="{55535E0D-EFF5-25DF-A7CD-59FDF9D36C75}"/>
              </a:ext>
            </a:extLst>
          </p:cNvPr>
          <p:cNvPicPr>
            <a:picLocks noChangeAspect="1"/>
          </p:cNvPicPr>
          <p:nvPr/>
        </p:nvPicPr>
        <p:blipFill>
          <a:blip r:embed="rId2"/>
          <a:srcRect l="4276" r="8208"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76640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CD427F2-71C2-8109-FEF4-EB547D990A2C}"/>
              </a:ext>
            </a:extLst>
          </p:cNvPr>
          <p:cNvSpPr>
            <a:spLocks noGrp="1"/>
          </p:cNvSpPr>
          <p:nvPr>
            <p:ph type="title"/>
          </p:nvPr>
        </p:nvSpPr>
        <p:spPr>
          <a:xfrm>
            <a:off x="273827" y="1619922"/>
            <a:ext cx="6876288" cy="640080"/>
          </a:xfrm>
        </p:spPr>
        <p:txBody>
          <a:bodyPr>
            <a:normAutofit/>
          </a:bodyPr>
          <a:lstStyle/>
          <a:p>
            <a:r>
              <a:rPr lang="el-GR" b="1" dirty="0"/>
              <a:t>Σύγκριση τεχνικών </a:t>
            </a:r>
            <a:r>
              <a:rPr lang="el-GR" b="1" dirty="0" err="1"/>
              <a:t>κβαντοποίησης</a:t>
            </a:r>
            <a:endParaRPr lang="el-GR" dirty="0"/>
          </a:p>
        </p:txBody>
      </p:sp>
      <p:sp>
        <p:nvSpPr>
          <p:cNvPr id="3" name="Θέση περιεχομένου 2">
            <a:extLst>
              <a:ext uri="{FF2B5EF4-FFF2-40B4-BE49-F238E27FC236}">
                <a16:creationId xmlns:a16="http://schemas.microsoft.com/office/drawing/2014/main" id="{55786A83-7A55-2AC9-03C1-AF95AF7BEA01}"/>
              </a:ext>
            </a:extLst>
          </p:cNvPr>
          <p:cNvSpPr>
            <a:spLocks noGrp="1"/>
          </p:cNvSpPr>
          <p:nvPr>
            <p:ph sz="quarter" idx="13"/>
          </p:nvPr>
        </p:nvSpPr>
        <p:spPr>
          <a:xfrm>
            <a:off x="345544" y="5506458"/>
            <a:ext cx="11500911" cy="1255059"/>
          </a:xfrm>
        </p:spPr>
        <p:txBody>
          <a:bodyPr>
            <a:normAutofit/>
          </a:bodyPr>
          <a:lstStyle/>
          <a:p>
            <a:pPr marL="0" indent="0" algn="just">
              <a:buNone/>
            </a:pPr>
            <a:r>
              <a:rPr lang="el-GR" sz="2000" dirty="0">
                <a:latin typeface="+mj-lt"/>
              </a:rPr>
              <a:t>Λαμβάνοντας υπόψη τις απαιτήσεις για την υλοποίηση ενός μοντέλου που παρέχει τη βέλτιστη απόδοση και επιτάχυνση και μπορεί να χρησιμοποιηθεί σε</a:t>
            </a:r>
            <a:r>
              <a:rPr lang="en-US" sz="2000" dirty="0">
                <a:latin typeface="+mj-lt"/>
              </a:rPr>
              <a:t> </a:t>
            </a:r>
            <a:r>
              <a:rPr lang="el-GR" sz="2000" dirty="0">
                <a:latin typeface="+mj-lt"/>
              </a:rPr>
              <a:t>συσκευές υλικού</a:t>
            </a:r>
            <a:r>
              <a:rPr lang="en-US" sz="2000" dirty="0">
                <a:latin typeface="+mj-lt"/>
              </a:rPr>
              <a:t> </a:t>
            </a:r>
            <a:r>
              <a:rPr lang="el-GR" sz="2000" dirty="0">
                <a:latin typeface="+mj-lt"/>
              </a:rPr>
              <a:t>που υποστηρίζουν αριθμητική ακρίβεια ακεραίου, καταλήγουμε στο συμπέρασμα ότι η καλύτερη τεχνική για το μοντέλο FFNN είναι η vai_q_tensorflow-2.</a:t>
            </a:r>
          </a:p>
          <a:p>
            <a:pPr algn="just"/>
            <a:endParaRPr lang="el-GR" dirty="0"/>
          </a:p>
        </p:txBody>
      </p:sp>
      <p:graphicFrame>
        <p:nvGraphicFramePr>
          <p:cNvPr id="5" name="Πίνακας 4">
            <a:extLst>
              <a:ext uri="{FF2B5EF4-FFF2-40B4-BE49-F238E27FC236}">
                <a16:creationId xmlns:a16="http://schemas.microsoft.com/office/drawing/2014/main" id="{06C8DC7A-CD4C-65C0-FFFE-E1B1243E9075}"/>
              </a:ext>
            </a:extLst>
          </p:cNvPr>
          <p:cNvGraphicFramePr>
            <a:graphicFrameLocks noGrp="1"/>
          </p:cNvGraphicFramePr>
          <p:nvPr>
            <p:extLst>
              <p:ext uri="{D42A27DB-BD31-4B8C-83A1-F6EECF244321}">
                <p14:modId xmlns:p14="http://schemas.microsoft.com/office/powerpoint/2010/main" val="3468507992"/>
              </p:ext>
            </p:extLst>
          </p:nvPr>
        </p:nvGraphicFramePr>
        <p:xfrm>
          <a:off x="798747" y="2344366"/>
          <a:ext cx="10446426" cy="3162092"/>
        </p:xfrm>
        <a:graphic>
          <a:graphicData uri="http://schemas.openxmlformats.org/drawingml/2006/table">
            <a:tbl>
              <a:tblPr firstRow="1" firstCol="1" bandRow="1">
                <a:tableStyleId>{5C22544A-7EE6-4342-B048-85BDC9FD1C3A}</a:tableStyleId>
              </a:tblPr>
              <a:tblGrid>
                <a:gridCol w="2302595">
                  <a:extLst>
                    <a:ext uri="{9D8B030D-6E8A-4147-A177-3AD203B41FA5}">
                      <a16:colId xmlns:a16="http://schemas.microsoft.com/office/drawing/2014/main" val="2659807853"/>
                    </a:ext>
                  </a:extLst>
                </a:gridCol>
                <a:gridCol w="2454372">
                  <a:extLst>
                    <a:ext uri="{9D8B030D-6E8A-4147-A177-3AD203B41FA5}">
                      <a16:colId xmlns:a16="http://schemas.microsoft.com/office/drawing/2014/main" val="1384837946"/>
                    </a:ext>
                  </a:extLst>
                </a:gridCol>
                <a:gridCol w="2595018">
                  <a:extLst>
                    <a:ext uri="{9D8B030D-6E8A-4147-A177-3AD203B41FA5}">
                      <a16:colId xmlns:a16="http://schemas.microsoft.com/office/drawing/2014/main" val="346428667"/>
                    </a:ext>
                  </a:extLst>
                </a:gridCol>
                <a:gridCol w="3094441">
                  <a:extLst>
                    <a:ext uri="{9D8B030D-6E8A-4147-A177-3AD203B41FA5}">
                      <a16:colId xmlns:a16="http://schemas.microsoft.com/office/drawing/2014/main" val="3798811844"/>
                    </a:ext>
                  </a:extLst>
                </a:gridCol>
              </a:tblGrid>
              <a:tr h="1239478">
                <a:tc>
                  <a:txBody>
                    <a:bodyPr/>
                    <a:lstStyle/>
                    <a:p>
                      <a:pPr indent="457200" algn="just">
                        <a:lnSpc>
                          <a:spcPct val="200000"/>
                        </a:lnSpc>
                      </a:pPr>
                      <a:r>
                        <a:rPr lang="en-US" sz="1600" dirty="0">
                          <a:effectLst/>
                        </a:rPr>
                        <a:t> </a:t>
                      </a:r>
                      <a:endParaRPr lang="el-GR" sz="1600" dirty="0">
                        <a:effectLst/>
                      </a:endParaRPr>
                    </a:p>
                    <a:p>
                      <a:pPr indent="457200" algn="just">
                        <a:lnSpc>
                          <a:spcPct val="200000"/>
                        </a:lnSpc>
                      </a:pPr>
                      <a:r>
                        <a:rPr lang="en-US" sz="1600" dirty="0">
                          <a:effectLst/>
                        </a:rPr>
                        <a:t> </a:t>
                      </a:r>
                      <a:endParaRPr lang="el-GR" sz="1600" dirty="0">
                        <a:solidFill>
                          <a:srgbClr val="FF0000"/>
                        </a:solidFill>
                        <a:effectLst/>
                      </a:endParaRPr>
                    </a:p>
                    <a:p>
                      <a:pPr indent="457200" algn="l">
                        <a:lnSpc>
                          <a:spcPct val="100000"/>
                        </a:lnSpc>
                      </a:pPr>
                      <a:r>
                        <a:rPr lang="en-US" sz="1600" dirty="0">
                          <a:effectLst/>
                        </a:rPr>
                        <a:t>   Techniques </a:t>
                      </a:r>
                      <a:endParaRPr lang="el-GR"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690" marR="60690" marT="0" marB="0">
                    <a:solidFill>
                      <a:schemeClr val="accent2"/>
                    </a:solidFill>
                  </a:tcPr>
                </a:tc>
                <a:tc>
                  <a:txBody>
                    <a:bodyPr/>
                    <a:lstStyle/>
                    <a:p>
                      <a:pPr indent="457200" algn="ctr">
                        <a:lnSpc>
                          <a:spcPct val="200000"/>
                        </a:lnSpc>
                      </a:pPr>
                      <a:r>
                        <a:rPr lang="en-US" sz="1600" dirty="0">
                          <a:effectLst/>
                        </a:rPr>
                        <a:t> </a:t>
                      </a:r>
                      <a:endParaRPr lang="el-GR" sz="1600" dirty="0">
                        <a:effectLst/>
                      </a:endParaRPr>
                    </a:p>
                    <a:p>
                      <a:pPr indent="457200" algn="ctr">
                        <a:lnSpc>
                          <a:spcPct val="200000"/>
                        </a:lnSpc>
                      </a:pPr>
                      <a:r>
                        <a:rPr lang="en-US" sz="1600" dirty="0">
                          <a:effectLst/>
                        </a:rPr>
                        <a:t> </a:t>
                      </a:r>
                      <a:endParaRPr lang="el-GR" sz="1600" dirty="0">
                        <a:effectLst/>
                      </a:endParaRPr>
                    </a:p>
                    <a:p>
                      <a:pPr indent="457200" algn="ctr">
                        <a:lnSpc>
                          <a:spcPct val="100000"/>
                        </a:lnSpc>
                      </a:pPr>
                      <a:r>
                        <a:rPr lang="en-US" sz="1600" dirty="0" err="1">
                          <a:effectLst/>
                        </a:rPr>
                        <a:t>Vai_q</a:t>
                      </a:r>
                      <a:r>
                        <a:rPr lang="en-US" sz="1600" dirty="0">
                          <a:effectLst/>
                        </a:rPr>
                        <a:t> (tf2)</a:t>
                      </a:r>
                      <a:endParaRPr lang="el-GR"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690" marR="60690" marT="0" marB="0">
                    <a:solidFill>
                      <a:schemeClr val="accent2"/>
                    </a:solidFill>
                  </a:tcPr>
                </a:tc>
                <a:tc>
                  <a:txBody>
                    <a:bodyPr/>
                    <a:lstStyle/>
                    <a:p>
                      <a:pPr indent="457200" algn="ctr">
                        <a:lnSpc>
                          <a:spcPct val="200000"/>
                        </a:lnSpc>
                      </a:pPr>
                      <a:r>
                        <a:rPr lang="en-US" sz="1600" dirty="0">
                          <a:effectLst/>
                        </a:rPr>
                        <a:t> </a:t>
                      </a:r>
                      <a:endParaRPr lang="el-GR" sz="1600" dirty="0">
                        <a:effectLst/>
                      </a:endParaRPr>
                    </a:p>
                    <a:p>
                      <a:pPr indent="457200" algn="ctr">
                        <a:lnSpc>
                          <a:spcPct val="200000"/>
                        </a:lnSpc>
                      </a:pPr>
                      <a:r>
                        <a:rPr lang="en-US" sz="1600" dirty="0">
                          <a:effectLst/>
                        </a:rPr>
                        <a:t> </a:t>
                      </a:r>
                      <a:endParaRPr lang="el-GR" sz="1600" dirty="0">
                        <a:effectLst/>
                      </a:endParaRPr>
                    </a:p>
                    <a:p>
                      <a:pPr indent="457200" algn="ctr">
                        <a:lnSpc>
                          <a:spcPct val="100000"/>
                        </a:lnSpc>
                      </a:pPr>
                      <a:r>
                        <a:rPr lang="en-US" sz="1600" dirty="0">
                          <a:effectLst/>
                        </a:rPr>
                        <a:t>Dynamic Range (</a:t>
                      </a:r>
                      <a:r>
                        <a:rPr lang="en-US" sz="1600" dirty="0" err="1">
                          <a:effectLst/>
                        </a:rPr>
                        <a:t>tflite</a:t>
                      </a:r>
                      <a:r>
                        <a:rPr lang="en-US" sz="1600" dirty="0">
                          <a:effectLst/>
                        </a:rPr>
                        <a:t>)</a:t>
                      </a:r>
                      <a:endParaRPr lang="el-GR"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690" marR="60690" marT="0" marB="0">
                    <a:solidFill>
                      <a:schemeClr val="accent2"/>
                    </a:solidFill>
                  </a:tcPr>
                </a:tc>
                <a:tc>
                  <a:txBody>
                    <a:bodyPr/>
                    <a:lstStyle/>
                    <a:p>
                      <a:pPr indent="457200" algn="ctr">
                        <a:lnSpc>
                          <a:spcPct val="200000"/>
                        </a:lnSpc>
                      </a:pPr>
                      <a:r>
                        <a:rPr lang="en-US" sz="1600" dirty="0">
                          <a:effectLst/>
                        </a:rPr>
                        <a:t> </a:t>
                      </a:r>
                      <a:endParaRPr lang="el-GR" sz="1600" dirty="0">
                        <a:effectLst/>
                      </a:endParaRPr>
                    </a:p>
                    <a:p>
                      <a:pPr indent="457200" algn="ctr">
                        <a:lnSpc>
                          <a:spcPct val="200000"/>
                        </a:lnSpc>
                      </a:pPr>
                      <a:r>
                        <a:rPr lang="en-US" sz="1600" dirty="0">
                          <a:effectLst/>
                        </a:rPr>
                        <a:t> </a:t>
                      </a:r>
                      <a:endParaRPr lang="el-GR" sz="1600" dirty="0">
                        <a:effectLst/>
                      </a:endParaRPr>
                    </a:p>
                    <a:p>
                      <a:pPr indent="457200" algn="ctr">
                        <a:lnSpc>
                          <a:spcPct val="100000"/>
                        </a:lnSpc>
                      </a:pPr>
                      <a:r>
                        <a:rPr lang="en-US" sz="1600" dirty="0">
                          <a:effectLst/>
                        </a:rPr>
                        <a:t>Full-Integer (</a:t>
                      </a:r>
                      <a:r>
                        <a:rPr lang="en-US" sz="1600" dirty="0" err="1">
                          <a:effectLst/>
                        </a:rPr>
                        <a:t>tflite</a:t>
                      </a:r>
                      <a:r>
                        <a:rPr lang="en-US" sz="1600" dirty="0">
                          <a:effectLst/>
                        </a:rPr>
                        <a:t>)</a:t>
                      </a:r>
                      <a:endParaRPr lang="el-GR"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690" marR="60690" marT="0" marB="0">
                    <a:solidFill>
                      <a:schemeClr val="accent2"/>
                    </a:solidFill>
                  </a:tcPr>
                </a:tc>
                <a:extLst>
                  <a:ext uri="{0D108BD9-81ED-4DB2-BD59-A6C34878D82A}">
                    <a16:rowId xmlns:a16="http://schemas.microsoft.com/office/drawing/2014/main" val="1154885816"/>
                  </a:ext>
                </a:extLst>
              </a:tr>
              <a:tr h="371908">
                <a:tc>
                  <a:txBody>
                    <a:bodyPr/>
                    <a:lstStyle/>
                    <a:p>
                      <a:pPr indent="457200" algn="l">
                        <a:lnSpc>
                          <a:spcPct val="200000"/>
                        </a:lnSpc>
                      </a:pPr>
                      <a:r>
                        <a:rPr lang="en-US" sz="1400" dirty="0">
                          <a:effectLst/>
                        </a:rPr>
                        <a:t>Accuracy reduction</a:t>
                      </a:r>
                      <a:endParaRPr lang="el-G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690" marR="60690" marT="0" marB="0">
                    <a:solidFill>
                      <a:schemeClr val="accent2"/>
                    </a:solidFill>
                  </a:tcPr>
                </a:tc>
                <a:tc>
                  <a:txBody>
                    <a:bodyPr/>
                    <a:lstStyle/>
                    <a:p>
                      <a:pPr indent="457200" algn="ctr">
                        <a:lnSpc>
                          <a:spcPct val="200000"/>
                        </a:lnSpc>
                      </a:pPr>
                      <a:r>
                        <a:rPr lang="en-US" sz="1400" dirty="0">
                          <a:effectLst/>
                        </a:rPr>
                        <a:t>-8,7%</a:t>
                      </a:r>
                      <a:endParaRPr lang="el-G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690" marR="60690" marT="0" marB="0"/>
                </a:tc>
                <a:tc>
                  <a:txBody>
                    <a:bodyPr/>
                    <a:lstStyle/>
                    <a:p>
                      <a:pPr indent="457200" algn="l">
                        <a:lnSpc>
                          <a:spcPct val="200000"/>
                        </a:lnSpc>
                      </a:pPr>
                      <a:r>
                        <a:rPr lang="en-US" sz="1400" dirty="0">
                          <a:effectLst/>
                        </a:rPr>
                        <a:t>                -1,2%</a:t>
                      </a:r>
                      <a:endParaRPr lang="el-G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690" marR="60690" marT="0" marB="0"/>
                </a:tc>
                <a:tc>
                  <a:txBody>
                    <a:bodyPr/>
                    <a:lstStyle/>
                    <a:p>
                      <a:pPr indent="457200" algn="ctr">
                        <a:lnSpc>
                          <a:spcPct val="200000"/>
                        </a:lnSpc>
                      </a:pPr>
                      <a:r>
                        <a:rPr lang="en-US" sz="1400" dirty="0">
                          <a:effectLst/>
                        </a:rPr>
                        <a:t> -35,9%</a:t>
                      </a:r>
                      <a:endParaRPr lang="el-G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690" marR="60690" marT="0" marB="0"/>
                </a:tc>
                <a:extLst>
                  <a:ext uri="{0D108BD9-81ED-4DB2-BD59-A6C34878D82A}">
                    <a16:rowId xmlns:a16="http://schemas.microsoft.com/office/drawing/2014/main" val="236356669"/>
                  </a:ext>
                </a:extLst>
              </a:tr>
              <a:tr h="805727">
                <a:tc>
                  <a:txBody>
                    <a:bodyPr/>
                    <a:lstStyle/>
                    <a:p>
                      <a:pPr indent="457200" algn="l">
                        <a:lnSpc>
                          <a:spcPct val="200000"/>
                        </a:lnSpc>
                      </a:pPr>
                      <a:r>
                        <a:rPr lang="en-US" sz="1400" dirty="0">
                          <a:effectLst/>
                        </a:rPr>
                        <a:t>Hardware Devices</a:t>
                      </a:r>
                      <a:endParaRPr lang="el-G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690" marR="60690" marT="0" marB="0">
                    <a:solidFill>
                      <a:schemeClr val="accent2"/>
                    </a:solidFill>
                  </a:tcPr>
                </a:tc>
                <a:tc>
                  <a:txBody>
                    <a:bodyPr/>
                    <a:lstStyle/>
                    <a:p>
                      <a:pPr indent="457200" algn="ctr">
                        <a:lnSpc>
                          <a:spcPct val="200000"/>
                        </a:lnSpc>
                      </a:pPr>
                      <a:r>
                        <a:rPr lang="en-US" sz="1400" dirty="0">
                          <a:effectLst/>
                        </a:rPr>
                        <a:t>Edge, Versal AI, </a:t>
                      </a:r>
                      <a:r>
                        <a:rPr lang="en-US" sz="1400" dirty="0" err="1">
                          <a:effectLst/>
                        </a:rPr>
                        <a:t>Alveo</a:t>
                      </a:r>
                      <a:r>
                        <a:rPr lang="en-US" sz="1400" dirty="0">
                          <a:effectLst/>
                        </a:rPr>
                        <a:t>, </a:t>
                      </a:r>
                      <a:r>
                        <a:rPr lang="en-US" sz="1400" dirty="0" err="1">
                          <a:effectLst/>
                        </a:rPr>
                        <a:t>ZynQ</a:t>
                      </a:r>
                      <a:r>
                        <a:rPr lang="en-US" sz="1400" dirty="0">
                          <a:effectLst/>
                        </a:rPr>
                        <a:t> </a:t>
                      </a:r>
                      <a:endParaRPr lang="el-G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690" marR="60690" marT="0" marB="0"/>
                </a:tc>
                <a:tc>
                  <a:txBody>
                    <a:bodyPr/>
                    <a:lstStyle/>
                    <a:p>
                      <a:pPr algn="ctr">
                        <a:lnSpc>
                          <a:spcPct val="150000"/>
                        </a:lnSpc>
                      </a:pPr>
                      <a:r>
                        <a:rPr lang="en-US" sz="1400" dirty="0">
                          <a:effectLst/>
                        </a:rPr>
                        <a:t> CPU</a:t>
                      </a:r>
                      <a:endParaRPr lang="el-GR" sz="1400" dirty="0"/>
                    </a:p>
                  </a:txBody>
                  <a:tcPr marL="60690" marR="60690" marT="0" marB="0"/>
                </a:tc>
                <a:tc>
                  <a:txBody>
                    <a:bodyPr/>
                    <a:lstStyle/>
                    <a:p>
                      <a:pPr indent="457200" algn="ctr">
                        <a:lnSpc>
                          <a:spcPct val="200000"/>
                        </a:lnSpc>
                      </a:pPr>
                      <a:r>
                        <a:rPr lang="en-US" sz="1400">
                          <a:effectLst/>
                        </a:rPr>
                        <a:t>CPU, Edge, Microcontrollers</a:t>
                      </a:r>
                      <a:endParaRPr lang="el-G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690" marR="60690" marT="0" marB="0"/>
                </a:tc>
                <a:extLst>
                  <a:ext uri="{0D108BD9-81ED-4DB2-BD59-A6C34878D82A}">
                    <a16:rowId xmlns:a16="http://schemas.microsoft.com/office/drawing/2014/main" val="1049693853"/>
                  </a:ext>
                </a:extLst>
              </a:tr>
              <a:tr h="371908">
                <a:tc>
                  <a:txBody>
                    <a:bodyPr/>
                    <a:lstStyle/>
                    <a:p>
                      <a:pPr indent="457200" algn="l">
                        <a:lnSpc>
                          <a:spcPct val="200000"/>
                        </a:lnSpc>
                      </a:pPr>
                      <a:r>
                        <a:rPr lang="en-US" sz="1400" dirty="0">
                          <a:effectLst/>
                        </a:rPr>
                        <a:t>     Speedup</a:t>
                      </a:r>
                      <a:endParaRPr lang="el-G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690" marR="60690" marT="0" marB="0">
                    <a:solidFill>
                      <a:schemeClr val="accent2"/>
                    </a:solidFill>
                  </a:tcPr>
                </a:tc>
                <a:tc>
                  <a:txBody>
                    <a:bodyPr/>
                    <a:lstStyle/>
                    <a:p>
                      <a:pPr indent="457200" algn="ctr">
                        <a:lnSpc>
                          <a:spcPct val="200000"/>
                        </a:lnSpc>
                      </a:pPr>
                      <a:r>
                        <a:rPr lang="en-US" sz="1400" dirty="0">
                          <a:effectLst/>
                        </a:rPr>
                        <a:t>   3x+</a:t>
                      </a:r>
                      <a:endParaRPr lang="el-G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690" marR="60690" marT="0" marB="0"/>
                </a:tc>
                <a:tc>
                  <a:txBody>
                    <a:bodyPr/>
                    <a:lstStyle/>
                    <a:p>
                      <a:pPr algn="ctr">
                        <a:lnSpc>
                          <a:spcPct val="150000"/>
                        </a:lnSpc>
                      </a:pPr>
                      <a:r>
                        <a:rPr lang="el-GR" sz="1400" dirty="0">
                          <a:effectLst/>
                        </a:rPr>
                        <a:t>(</a:t>
                      </a:r>
                      <a:r>
                        <a:rPr lang="en-US" sz="1400" dirty="0">
                          <a:effectLst/>
                        </a:rPr>
                        <a:t>2x-3x</a:t>
                      </a:r>
                      <a:r>
                        <a:rPr lang="el-GR" sz="1400" dirty="0">
                          <a:effectLst/>
                        </a:rPr>
                        <a:t>) +</a:t>
                      </a:r>
                      <a:endParaRPr lang="el-GR" sz="1400" dirty="0"/>
                    </a:p>
                  </a:txBody>
                  <a:tcPr marL="60690" marR="60690" marT="0" marB="0"/>
                </a:tc>
                <a:tc>
                  <a:txBody>
                    <a:bodyPr/>
                    <a:lstStyle/>
                    <a:p>
                      <a:pPr indent="457200" algn="ctr">
                        <a:lnSpc>
                          <a:spcPct val="200000"/>
                        </a:lnSpc>
                      </a:pPr>
                      <a:r>
                        <a:rPr lang="en-US" sz="1400">
                          <a:effectLst/>
                        </a:rPr>
                        <a:t>    3x+</a:t>
                      </a:r>
                      <a:endParaRPr lang="el-G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690" marR="60690" marT="0" marB="0"/>
                </a:tc>
                <a:extLst>
                  <a:ext uri="{0D108BD9-81ED-4DB2-BD59-A6C34878D82A}">
                    <a16:rowId xmlns:a16="http://schemas.microsoft.com/office/drawing/2014/main" val="1956212706"/>
                  </a:ext>
                </a:extLst>
              </a:tr>
              <a:tr h="373071">
                <a:tc>
                  <a:txBody>
                    <a:bodyPr/>
                    <a:lstStyle/>
                    <a:p>
                      <a:pPr indent="457200" algn="l">
                        <a:lnSpc>
                          <a:spcPct val="200000"/>
                        </a:lnSpc>
                      </a:pPr>
                      <a:r>
                        <a:rPr lang="en-US" sz="1400" dirty="0">
                          <a:effectLst/>
                        </a:rPr>
                        <a:t>Size Reduction</a:t>
                      </a:r>
                      <a:endParaRPr lang="el-G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690" marR="60690" marT="0" marB="0">
                    <a:solidFill>
                      <a:schemeClr val="accent2"/>
                    </a:solidFill>
                  </a:tcPr>
                </a:tc>
                <a:tc>
                  <a:txBody>
                    <a:bodyPr/>
                    <a:lstStyle/>
                    <a:p>
                      <a:pPr indent="457200" algn="ctr">
                        <a:lnSpc>
                          <a:spcPct val="200000"/>
                        </a:lnSpc>
                      </a:pPr>
                      <a:r>
                        <a:rPr lang="en-US" sz="1400" dirty="0">
                          <a:effectLst/>
                        </a:rPr>
                        <a:t>  4x</a:t>
                      </a:r>
                      <a:endParaRPr lang="el-G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690" marR="60690" marT="0" marB="0"/>
                </a:tc>
                <a:tc>
                  <a:txBody>
                    <a:bodyPr/>
                    <a:lstStyle/>
                    <a:p>
                      <a:pPr algn="ctr">
                        <a:lnSpc>
                          <a:spcPct val="200000"/>
                        </a:lnSpc>
                      </a:pPr>
                      <a:r>
                        <a:rPr lang="en-US" sz="1400" dirty="0">
                          <a:effectLst/>
                        </a:rPr>
                        <a:t>4x</a:t>
                      </a:r>
                      <a:r>
                        <a:rPr lang="el-GR" sz="1400" dirty="0">
                          <a:effectLst/>
                        </a:rPr>
                        <a:t>+</a:t>
                      </a:r>
                      <a:endParaRPr lang="el-GR" sz="1400" dirty="0"/>
                    </a:p>
                  </a:txBody>
                  <a:tcPr marL="60690" marR="60690" marT="0" marB="0"/>
                </a:tc>
                <a:tc>
                  <a:txBody>
                    <a:bodyPr/>
                    <a:lstStyle/>
                    <a:p>
                      <a:pPr indent="457200" algn="ctr">
                        <a:lnSpc>
                          <a:spcPct val="200000"/>
                        </a:lnSpc>
                      </a:pPr>
                      <a:r>
                        <a:rPr lang="en-US" sz="1400" dirty="0">
                          <a:effectLst/>
                        </a:rPr>
                        <a:t>     4x</a:t>
                      </a:r>
                      <a:r>
                        <a:rPr lang="el-GR" sz="1400" dirty="0">
                          <a:effectLst/>
                        </a:rPr>
                        <a:t>+</a:t>
                      </a:r>
                      <a:endParaRPr lang="el-G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690" marR="60690" marT="0" marB="0"/>
                </a:tc>
                <a:extLst>
                  <a:ext uri="{0D108BD9-81ED-4DB2-BD59-A6C34878D82A}">
                    <a16:rowId xmlns:a16="http://schemas.microsoft.com/office/drawing/2014/main" val="2643142641"/>
                  </a:ext>
                </a:extLst>
              </a:tr>
            </a:tbl>
          </a:graphicData>
        </a:graphic>
      </p:graphicFrame>
    </p:spTree>
    <p:extLst>
      <p:ext uri="{BB962C8B-B14F-4D97-AF65-F5344CB8AC3E}">
        <p14:creationId xmlns:p14="http://schemas.microsoft.com/office/powerpoint/2010/main" val="996702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B64CF91-51D5-0B77-F203-79CC94C6163F}"/>
              </a:ext>
            </a:extLst>
          </p:cNvPr>
          <p:cNvSpPr>
            <a:spLocks noGrp="1"/>
          </p:cNvSpPr>
          <p:nvPr>
            <p:ph type="title"/>
          </p:nvPr>
        </p:nvSpPr>
        <p:spPr/>
        <p:txBody>
          <a:bodyPr/>
          <a:lstStyle/>
          <a:p>
            <a:r>
              <a:rPr lang="en-US" b="1" dirty="0"/>
              <a:t>Compiling </a:t>
            </a:r>
            <a:r>
              <a:rPr lang="el-GR" b="1" dirty="0"/>
              <a:t>του μοντέλου</a:t>
            </a:r>
          </a:p>
        </p:txBody>
      </p:sp>
      <p:sp>
        <p:nvSpPr>
          <p:cNvPr id="3" name="Θέση περιεχομένου 2">
            <a:extLst>
              <a:ext uri="{FF2B5EF4-FFF2-40B4-BE49-F238E27FC236}">
                <a16:creationId xmlns:a16="http://schemas.microsoft.com/office/drawing/2014/main" id="{D152BAC9-323E-79C2-452C-009D8D417F67}"/>
              </a:ext>
            </a:extLst>
          </p:cNvPr>
          <p:cNvSpPr>
            <a:spLocks noGrp="1"/>
          </p:cNvSpPr>
          <p:nvPr>
            <p:ph sz="quarter" idx="13"/>
          </p:nvPr>
        </p:nvSpPr>
        <p:spPr>
          <a:xfrm>
            <a:off x="277906" y="2345167"/>
            <a:ext cx="6759388" cy="4218252"/>
          </a:xfrm>
        </p:spPr>
        <p:txBody>
          <a:bodyPr>
            <a:normAutofit/>
          </a:bodyPr>
          <a:lstStyle/>
          <a:p>
            <a:pPr algn="just"/>
            <a:r>
              <a:rPr lang="el-GR" sz="1800" dirty="0"/>
              <a:t>Μετά την </a:t>
            </a:r>
            <a:r>
              <a:rPr lang="el-GR" sz="1800" dirty="0" err="1"/>
              <a:t>κβαντοποίηση</a:t>
            </a:r>
            <a:r>
              <a:rPr lang="el-GR" sz="1800" dirty="0"/>
              <a:t> είναι η σειρά της διαδικασίας της μεταγλώττισης. Το μοντέλο αντιστοιχίζεται σε ένα εξαιρετικά αποδοτικό σύνολο εντολών και μοντέλο ροής δεδομένων από τον μεταγλωττιστή του </a:t>
            </a:r>
            <a:r>
              <a:rPr lang="el-GR" sz="1800" dirty="0" err="1"/>
              <a:t>Vitis</a:t>
            </a:r>
            <a:r>
              <a:rPr lang="el-GR" sz="1800" dirty="0"/>
              <a:t>-AI. Στην προκειμένη περίπτωση, αντιστοιχίζει το μοντέλο σε σύνολο εντολών DPU. </a:t>
            </a:r>
          </a:p>
          <a:p>
            <a:pPr algn="just"/>
            <a:r>
              <a:rPr lang="el-GR" sz="1800" dirty="0"/>
              <a:t>Η μονάδα επεξεργαστή </a:t>
            </a:r>
            <a:r>
              <a:rPr lang="en-US" sz="1800" dirty="0"/>
              <a:t>Deep Learning </a:t>
            </a:r>
            <a:r>
              <a:rPr lang="el-GR" sz="1800" dirty="0"/>
              <a:t>(DPU) είναι ένας ρυθμιζόμενος μηχανισμός που έχει σχεδιαστεί ειδικά για βαθιά </a:t>
            </a:r>
            <a:r>
              <a:rPr lang="el-GR" sz="1800" dirty="0" err="1"/>
              <a:t>νευρωνικά</a:t>
            </a:r>
            <a:r>
              <a:rPr lang="el-GR" sz="1800" dirty="0"/>
              <a:t> δίκτυα. Πρόκειται για μια συλλογή από </a:t>
            </a:r>
            <a:r>
              <a:rPr lang="el-GR" sz="1800" dirty="0" err="1"/>
              <a:t>παραμετροποιήσιμους</a:t>
            </a:r>
            <a:r>
              <a:rPr lang="el-GR" sz="1800" dirty="0"/>
              <a:t> IP  </a:t>
            </a:r>
            <a:r>
              <a:rPr lang="en-US" sz="1800" dirty="0"/>
              <a:t>cores</a:t>
            </a:r>
            <a:r>
              <a:rPr lang="el-GR" sz="1800" dirty="0"/>
              <a:t> υλοποιημένους σε </a:t>
            </a:r>
            <a:r>
              <a:rPr lang="en-US" sz="1800" dirty="0"/>
              <a:t>hardware</a:t>
            </a:r>
            <a:r>
              <a:rPr lang="el-GR" sz="1800" dirty="0"/>
              <a:t>, οι οποίοι δεν χρειάζονται θέση ή διαδρομή.</a:t>
            </a:r>
          </a:p>
          <a:p>
            <a:pPr algn="just"/>
            <a:r>
              <a:rPr lang="el-GR" sz="1800" dirty="0"/>
              <a:t>Η DPU μπορεί να προσαρμοστεί ώστε να ταιριάζει σε διαφορετικές</a:t>
            </a:r>
            <a:r>
              <a:rPr lang="en-US" sz="1800" dirty="0"/>
              <a:t> </a:t>
            </a:r>
            <a:r>
              <a:rPr lang="el-GR" sz="1800" dirty="0" err="1"/>
              <a:t>Edge</a:t>
            </a:r>
            <a:r>
              <a:rPr lang="en-US" sz="1800" dirty="0"/>
              <a:t> devices</a:t>
            </a:r>
            <a:r>
              <a:rPr lang="el-GR" sz="1800" dirty="0"/>
              <a:t>. Στην παρούσα εργασία, χρησιμοποιούμε την DPUCZDX8G πάνω στην </a:t>
            </a:r>
            <a:r>
              <a:rPr lang="el-GR" sz="1800" dirty="0" err="1"/>
              <a:t>Xilinx</a:t>
            </a:r>
            <a:r>
              <a:rPr lang="el-GR" sz="1800" dirty="0"/>
              <a:t> </a:t>
            </a:r>
            <a:r>
              <a:rPr lang="el-GR" sz="1800" dirty="0" err="1"/>
              <a:t>Zynq</a:t>
            </a:r>
            <a:r>
              <a:rPr lang="el-GR" sz="1800" dirty="0"/>
              <a:t> </a:t>
            </a:r>
            <a:r>
              <a:rPr lang="el-GR" sz="1800" dirty="0" err="1"/>
              <a:t>UltraScale</a:t>
            </a:r>
            <a:r>
              <a:rPr lang="el-GR" sz="1800" dirty="0"/>
              <a:t>+ </a:t>
            </a:r>
            <a:r>
              <a:rPr lang="en-US" sz="1800" dirty="0"/>
              <a:t>ZCU</a:t>
            </a:r>
            <a:r>
              <a:rPr lang="el-GR" sz="1800" dirty="0"/>
              <a:t>104</a:t>
            </a:r>
            <a:r>
              <a:rPr lang="en-US" sz="1800" dirty="0"/>
              <a:t> device</a:t>
            </a:r>
            <a:r>
              <a:rPr lang="el-GR" sz="1800" dirty="0"/>
              <a:t>. Αυτή η πλατφόρμα ανήκει στην κατηγορία των </a:t>
            </a:r>
            <a:r>
              <a:rPr lang="el-GR" sz="1800" dirty="0" err="1"/>
              <a:t>Field-Programmable-Gate-Array</a:t>
            </a:r>
            <a:r>
              <a:rPr lang="el-GR" sz="1800" dirty="0"/>
              <a:t> (FPGA).</a:t>
            </a:r>
          </a:p>
          <a:p>
            <a:pPr algn="just"/>
            <a:endParaRPr lang="el-GR" sz="2000" dirty="0"/>
          </a:p>
        </p:txBody>
      </p:sp>
      <p:pic>
        <p:nvPicPr>
          <p:cNvPr id="4" name="Εικόνα 3" descr="Εικόνα που περιέχει κείμενο, στιγμιότυπο οθόνης, γραμματοσειρά, σχεδίαση&#10;&#10;Περιγραφή που δημιουργήθηκε αυτόματα">
            <a:extLst>
              <a:ext uri="{FF2B5EF4-FFF2-40B4-BE49-F238E27FC236}">
                <a16:creationId xmlns:a16="http://schemas.microsoft.com/office/drawing/2014/main" id="{1D86E093-147A-A57C-4A1A-70747D3CAC40}"/>
              </a:ext>
            </a:extLst>
          </p:cNvPr>
          <p:cNvPicPr>
            <a:picLocks noChangeAspect="1"/>
          </p:cNvPicPr>
          <p:nvPr/>
        </p:nvPicPr>
        <p:blipFill>
          <a:blip r:embed="rId2"/>
          <a:stretch>
            <a:fillRect/>
          </a:stretch>
        </p:blipFill>
        <p:spPr>
          <a:xfrm>
            <a:off x="7100282" y="3241995"/>
            <a:ext cx="4813812" cy="2079813"/>
          </a:xfrm>
          <a:prstGeom prst="rect">
            <a:avLst/>
          </a:prstGeom>
        </p:spPr>
      </p:pic>
    </p:spTree>
    <p:extLst>
      <p:ext uri="{BB962C8B-B14F-4D97-AF65-F5344CB8AC3E}">
        <p14:creationId xmlns:p14="http://schemas.microsoft.com/office/powerpoint/2010/main" val="374961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EBD8D26-620F-1C85-AC6B-4E4285ACA613}"/>
              </a:ext>
            </a:extLst>
          </p:cNvPr>
          <p:cNvSpPr>
            <a:spLocks noGrp="1"/>
          </p:cNvSpPr>
          <p:nvPr>
            <p:ph type="title"/>
          </p:nvPr>
        </p:nvSpPr>
        <p:spPr>
          <a:xfrm>
            <a:off x="447053" y="1575881"/>
            <a:ext cx="6078584" cy="645525"/>
          </a:xfrm>
        </p:spPr>
        <p:txBody>
          <a:bodyPr vert="horz" lIns="91440" tIns="45720" rIns="91440" bIns="45720" rtlCol="0" anchor="b">
            <a:normAutofit/>
          </a:bodyPr>
          <a:lstStyle/>
          <a:p>
            <a:r>
              <a:rPr lang="en-US" b="1" kern="1200" dirty="0" err="1">
                <a:latin typeface="+mj-lt"/>
                <a:ea typeface="+mj-ea"/>
                <a:cs typeface="+mj-cs"/>
              </a:rPr>
              <a:t>Υλο</a:t>
            </a:r>
            <a:r>
              <a:rPr lang="en-US" b="1" kern="1200" dirty="0">
                <a:latin typeface="+mj-lt"/>
                <a:ea typeface="+mj-ea"/>
                <a:cs typeface="+mj-cs"/>
              </a:rPr>
              <a:t>ποίηση στο Hardware (1/3)</a:t>
            </a:r>
          </a:p>
        </p:txBody>
      </p:sp>
      <p:sp>
        <p:nvSpPr>
          <p:cNvPr id="3" name="Θέση περιεχομένου 2">
            <a:extLst>
              <a:ext uri="{FF2B5EF4-FFF2-40B4-BE49-F238E27FC236}">
                <a16:creationId xmlns:a16="http://schemas.microsoft.com/office/drawing/2014/main" id="{35BADEDD-120E-0DA7-1375-93C8E926CB56}"/>
              </a:ext>
            </a:extLst>
          </p:cNvPr>
          <p:cNvSpPr>
            <a:spLocks noGrp="1"/>
          </p:cNvSpPr>
          <p:nvPr>
            <p:ph sz="quarter" idx="13"/>
          </p:nvPr>
        </p:nvSpPr>
        <p:spPr>
          <a:xfrm>
            <a:off x="351398" y="2465382"/>
            <a:ext cx="7492719" cy="4392618"/>
          </a:xfrm>
        </p:spPr>
        <p:txBody>
          <a:bodyPr vert="horz" lIns="91440" tIns="45720" rIns="91440" bIns="45720" rtlCol="0" anchor="t">
            <a:normAutofit/>
          </a:bodyPr>
          <a:lstStyle/>
          <a:p>
            <a:pPr algn="just"/>
            <a:r>
              <a:rPr lang="el-GR" sz="2000" dirty="0">
                <a:solidFill>
                  <a:schemeClr val="tx1"/>
                </a:solidFill>
              </a:rPr>
              <a:t>Μετά το </a:t>
            </a:r>
            <a:r>
              <a:rPr lang="en-US" sz="2000" dirty="0">
                <a:solidFill>
                  <a:schemeClr val="tx1"/>
                </a:solidFill>
              </a:rPr>
              <a:t>compilation</a:t>
            </a:r>
            <a:r>
              <a:rPr lang="el-GR" sz="2000" dirty="0">
                <a:solidFill>
                  <a:schemeClr val="tx1"/>
                </a:solidFill>
              </a:rPr>
              <a:t>, φορτώνουμε </a:t>
            </a:r>
            <a:r>
              <a:rPr lang="en-US" sz="2000" dirty="0" err="1">
                <a:solidFill>
                  <a:schemeClr val="tx1"/>
                </a:solidFill>
              </a:rPr>
              <a:t>το</a:t>
            </a:r>
            <a:r>
              <a:rPr lang="en-US" sz="2000" dirty="0">
                <a:solidFill>
                  <a:schemeClr val="tx1"/>
                </a:solidFill>
              </a:rPr>
              <a:t> </a:t>
            </a:r>
            <a:r>
              <a:rPr lang="en-US" sz="2000" dirty="0" err="1">
                <a:solidFill>
                  <a:schemeClr val="tx1"/>
                </a:solidFill>
              </a:rPr>
              <a:t>μοντέλο</a:t>
            </a:r>
            <a:r>
              <a:rPr lang="el-GR" sz="2000" dirty="0">
                <a:solidFill>
                  <a:schemeClr val="tx1"/>
                </a:solidFill>
              </a:rPr>
              <a:t>.</a:t>
            </a:r>
            <a:r>
              <a:rPr lang="en-US" sz="2000" dirty="0">
                <a:solidFill>
                  <a:schemeClr val="tx1"/>
                </a:solidFill>
              </a:rPr>
              <a:t> </a:t>
            </a:r>
            <a:r>
              <a:rPr lang="el-GR" sz="2000" dirty="0">
                <a:solidFill>
                  <a:schemeClr val="tx1"/>
                </a:solidFill>
              </a:rPr>
              <a:t>Α</a:t>
            </a:r>
            <a:r>
              <a:rPr lang="en-US" sz="2000" dirty="0">
                <a:solidFill>
                  <a:schemeClr val="tx1"/>
                </a:solidFill>
              </a:rPr>
              <a:t>να</a:t>
            </a:r>
            <a:r>
              <a:rPr lang="en-US" sz="2000" dirty="0" err="1">
                <a:solidFill>
                  <a:schemeClr val="tx1"/>
                </a:solidFill>
              </a:rPr>
              <a:t>ζητ</a:t>
            </a:r>
            <a:r>
              <a:rPr lang="el-GR" sz="2000" dirty="0" err="1">
                <a:solidFill>
                  <a:schemeClr val="tx1"/>
                </a:solidFill>
              </a:rPr>
              <a:t>ούμε</a:t>
            </a:r>
            <a:r>
              <a:rPr lang="en-US" sz="2000" dirty="0">
                <a:solidFill>
                  <a:schemeClr val="tx1"/>
                </a:solidFill>
              </a:rPr>
              <a:t> το DPU subgraph</a:t>
            </a:r>
            <a:r>
              <a:rPr lang="el-GR" sz="2000" dirty="0">
                <a:solidFill>
                  <a:schemeClr val="tx1"/>
                </a:solidFill>
              </a:rPr>
              <a:t> και αφού βρεθεί</a:t>
            </a:r>
            <a:r>
              <a:rPr lang="en-US" sz="2000" dirty="0">
                <a:solidFill>
                  <a:schemeClr val="tx1"/>
                </a:solidFill>
              </a:rPr>
              <a:t> </a:t>
            </a:r>
            <a:r>
              <a:rPr lang="el-GR" sz="2000" dirty="0">
                <a:solidFill>
                  <a:schemeClr val="tx1"/>
                </a:solidFill>
              </a:rPr>
              <a:t>δημιουργούμε έναν </a:t>
            </a:r>
            <a:r>
              <a:rPr lang="en-US" sz="2000" dirty="0">
                <a:solidFill>
                  <a:schemeClr val="tx1"/>
                </a:solidFill>
              </a:rPr>
              <a:t>runner DPU.</a:t>
            </a:r>
          </a:p>
          <a:p>
            <a:pPr algn="just"/>
            <a:r>
              <a:rPr lang="en-US" sz="2000" dirty="0">
                <a:solidFill>
                  <a:schemeClr val="tx1"/>
                </a:solidFill>
              </a:rPr>
              <a:t> </a:t>
            </a:r>
            <a:r>
              <a:rPr lang="en-US" sz="2000" dirty="0" err="1">
                <a:solidFill>
                  <a:schemeClr val="tx1"/>
                </a:solidFill>
              </a:rPr>
              <a:t>Προε</a:t>
            </a:r>
            <a:r>
              <a:rPr lang="en-US" sz="2000" dirty="0">
                <a:solidFill>
                  <a:schemeClr val="tx1"/>
                </a:solidFill>
              </a:rPr>
              <a:t>πεξεργαζόμαστε τα δεδομένα εισόδου σε μορφή int-8 για να τα καταστήσουμε συμβατά με τα αποδεκτά δεδομένα εισόδου της DPU. </a:t>
            </a:r>
          </a:p>
          <a:p>
            <a:pPr algn="just"/>
            <a:r>
              <a:rPr lang="en-US" sz="2000" dirty="0" err="1">
                <a:solidFill>
                  <a:schemeClr val="tx1"/>
                </a:solidFill>
              </a:rPr>
              <a:t>Το</a:t>
            </a:r>
            <a:r>
              <a:rPr lang="en-US" sz="2000" dirty="0">
                <a:solidFill>
                  <a:schemeClr val="tx1"/>
                </a:solidFill>
              </a:rPr>
              <a:t> subgraph </a:t>
            </a:r>
            <a:r>
              <a:rPr lang="el-GR" sz="2000" dirty="0" err="1">
                <a:solidFill>
                  <a:schemeClr val="tx1"/>
                </a:solidFill>
              </a:rPr>
              <a:t>εκτελείτα</a:t>
            </a:r>
            <a:r>
              <a:rPr lang="en-US" sz="2000" dirty="0">
                <a:solidFill>
                  <a:schemeClr val="tx1"/>
                </a:solidFill>
              </a:rPr>
              <a:t>ι στην DPU με τα προεπεξεργασμένα δεδομένα ως είσοδο και επιστρέφονται τα αποτελέσματα. </a:t>
            </a:r>
          </a:p>
          <a:p>
            <a:endParaRPr lang="en-US" sz="2000" dirty="0">
              <a:solidFill>
                <a:schemeClr val="tx1"/>
              </a:solidFill>
              <a:latin typeface="+mn-lt"/>
            </a:endParaRPr>
          </a:p>
        </p:txBody>
      </p:sp>
      <p:pic>
        <p:nvPicPr>
          <p:cNvPr id="5" name="Εικόνα 4">
            <a:extLst>
              <a:ext uri="{FF2B5EF4-FFF2-40B4-BE49-F238E27FC236}">
                <a16:creationId xmlns:a16="http://schemas.microsoft.com/office/drawing/2014/main" id="{CB7FF342-5D70-B8E8-EC14-B9DB0D50714E}"/>
              </a:ext>
            </a:extLst>
          </p:cNvPr>
          <p:cNvPicPr>
            <a:picLocks noChangeAspect="1"/>
          </p:cNvPicPr>
          <p:nvPr/>
        </p:nvPicPr>
        <p:blipFill>
          <a:blip r:embed="rId2"/>
          <a:stretch>
            <a:fillRect/>
          </a:stretch>
        </p:blipFill>
        <p:spPr>
          <a:xfrm>
            <a:off x="8174333" y="793042"/>
            <a:ext cx="2759556" cy="6064958"/>
          </a:xfrm>
          <a:prstGeom prst="rect">
            <a:avLst/>
          </a:prstGeom>
        </p:spPr>
      </p:pic>
      <p:grpSp>
        <p:nvGrpSpPr>
          <p:cNvPr id="10" name="Group 9">
            <a:extLst>
              <a:ext uri="{FF2B5EF4-FFF2-40B4-BE49-F238E27FC236}">
                <a16:creationId xmlns:a16="http://schemas.microsoft.com/office/drawing/2014/main" id="{C54A2A4D-19EF-3552-F383-6AD9587C8A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A9208F0F-2734-3945-8FD0-EEB19CF41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CFF5D9-43B9-9D58-6F3F-25041716D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19270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32B5025-1CCF-CE53-23A9-4CBAA9A23B4F}"/>
              </a:ext>
            </a:extLst>
          </p:cNvPr>
          <p:cNvSpPr>
            <a:spLocks noGrp="1"/>
          </p:cNvSpPr>
          <p:nvPr>
            <p:ph type="title"/>
          </p:nvPr>
        </p:nvSpPr>
        <p:spPr>
          <a:xfrm>
            <a:off x="521208" y="1536192"/>
            <a:ext cx="8999310" cy="640080"/>
          </a:xfrm>
        </p:spPr>
        <p:txBody>
          <a:bodyPr/>
          <a:lstStyle/>
          <a:p>
            <a:r>
              <a:rPr lang="el-GR" b="1" dirty="0"/>
              <a:t>Υλοποίηση στο </a:t>
            </a:r>
            <a:r>
              <a:rPr lang="en-US" b="1" dirty="0"/>
              <a:t>Hardware (2/3)</a:t>
            </a:r>
            <a:endParaRPr lang="el-GR" dirty="0"/>
          </a:p>
        </p:txBody>
      </p:sp>
      <p:sp>
        <p:nvSpPr>
          <p:cNvPr id="3" name="Θέση περιεχομένου 2">
            <a:extLst>
              <a:ext uri="{FF2B5EF4-FFF2-40B4-BE49-F238E27FC236}">
                <a16:creationId xmlns:a16="http://schemas.microsoft.com/office/drawing/2014/main" id="{B083DE68-1D5B-A446-120F-8B771E832C82}"/>
              </a:ext>
            </a:extLst>
          </p:cNvPr>
          <p:cNvSpPr>
            <a:spLocks noGrp="1"/>
          </p:cNvSpPr>
          <p:nvPr>
            <p:ph sz="quarter" idx="13"/>
          </p:nvPr>
        </p:nvSpPr>
        <p:spPr>
          <a:xfrm>
            <a:off x="539496" y="2560320"/>
            <a:ext cx="11096692" cy="3977640"/>
          </a:xfrm>
        </p:spPr>
        <p:txBody>
          <a:bodyPr>
            <a:normAutofit/>
          </a:bodyPr>
          <a:lstStyle/>
          <a:p>
            <a:pPr algn="just"/>
            <a:r>
              <a:rPr lang="el-GR" sz="2000" dirty="0"/>
              <a:t>Ο παρακάτω πίνακας απεικονίζει τις επιδόσεις και τα αποτελέσματα του χρόνου εκτέλεσης για 10, 100, 500, 1000, 3000 και 5000 δείγματα εισόδου: </a:t>
            </a:r>
            <a:endParaRPr lang="en-US" sz="2000" dirty="0"/>
          </a:p>
          <a:p>
            <a:pPr algn="just"/>
            <a:endParaRPr lang="el-GR" sz="2200" dirty="0"/>
          </a:p>
        </p:txBody>
      </p:sp>
      <p:graphicFrame>
        <p:nvGraphicFramePr>
          <p:cNvPr id="4" name="Πίνακας 3">
            <a:extLst>
              <a:ext uri="{FF2B5EF4-FFF2-40B4-BE49-F238E27FC236}">
                <a16:creationId xmlns:a16="http://schemas.microsoft.com/office/drawing/2014/main" id="{A6856547-5117-6CBD-FB1D-70854981EDFE}"/>
              </a:ext>
            </a:extLst>
          </p:cNvPr>
          <p:cNvGraphicFramePr>
            <a:graphicFrameLocks noGrp="1"/>
          </p:cNvGraphicFramePr>
          <p:nvPr>
            <p:extLst>
              <p:ext uri="{D42A27DB-BD31-4B8C-83A1-F6EECF244321}">
                <p14:modId xmlns:p14="http://schemas.microsoft.com/office/powerpoint/2010/main" val="2340593520"/>
              </p:ext>
            </p:extLst>
          </p:nvPr>
        </p:nvGraphicFramePr>
        <p:xfrm>
          <a:off x="1783976" y="3926542"/>
          <a:ext cx="8695765" cy="1649505"/>
        </p:xfrm>
        <a:graphic>
          <a:graphicData uri="http://schemas.openxmlformats.org/drawingml/2006/table">
            <a:tbl>
              <a:tblPr firstRow="1" firstCol="1" bandRow="1">
                <a:tableStyleId>{5C22544A-7EE6-4342-B048-85BDC9FD1C3A}</a:tableStyleId>
              </a:tblPr>
              <a:tblGrid>
                <a:gridCol w="1880905">
                  <a:extLst>
                    <a:ext uri="{9D8B030D-6E8A-4147-A177-3AD203B41FA5}">
                      <a16:colId xmlns:a16="http://schemas.microsoft.com/office/drawing/2014/main" val="2229764851"/>
                    </a:ext>
                  </a:extLst>
                </a:gridCol>
                <a:gridCol w="1292345">
                  <a:extLst>
                    <a:ext uri="{9D8B030D-6E8A-4147-A177-3AD203B41FA5}">
                      <a16:colId xmlns:a16="http://schemas.microsoft.com/office/drawing/2014/main" val="3855426580"/>
                    </a:ext>
                  </a:extLst>
                </a:gridCol>
                <a:gridCol w="1214423">
                  <a:extLst>
                    <a:ext uri="{9D8B030D-6E8A-4147-A177-3AD203B41FA5}">
                      <a16:colId xmlns:a16="http://schemas.microsoft.com/office/drawing/2014/main" val="1354074228"/>
                    </a:ext>
                  </a:extLst>
                </a:gridCol>
                <a:gridCol w="1017960">
                  <a:extLst>
                    <a:ext uri="{9D8B030D-6E8A-4147-A177-3AD203B41FA5}">
                      <a16:colId xmlns:a16="http://schemas.microsoft.com/office/drawing/2014/main" val="2693902767"/>
                    </a:ext>
                  </a:extLst>
                </a:gridCol>
                <a:gridCol w="1057750">
                  <a:extLst>
                    <a:ext uri="{9D8B030D-6E8A-4147-A177-3AD203B41FA5}">
                      <a16:colId xmlns:a16="http://schemas.microsoft.com/office/drawing/2014/main" val="2467611054"/>
                    </a:ext>
                  </a:extLst>
                </a:gridCol>
                <a:gridCol w="1175461">
                  <a:extLst>
                    <a:ext uri="{9D8B030D-6E8A-4147-A177-3AD203B41FA5}">
                      <a16:colId xmlns:a16="http://schemas.microsoft.com/office/drawing/2014/main" val="2334800528"/>
                    </a:ext>
                  </a:extLst>
                </a:gridCol>
                <a:gridCol w="1056921">
                  <a:extLst>
                    <a:ext uri="{9D8B030D-6E8A-4147-A177-3AD203B41FA5}">
                      <a16:colId xmlns:a16="http://schemas.microsoft.com/office/drawing/2014/main" val="2649463001"/>
                    </a:ext>
                  </a:extLst>
                </a:gridCol>
              </a:tblGrid>
              <a:tr h="857659">
                <a:tc>
                  <a:txBody>
                    <a:bodyPr/>
                    <a:lstStyle/>
                    <a:p>
                      <a:pPr indent="457200" algn="ctr">
                        <a:lnSpc>
                          <a:spcPct val="200000"/>
                        </a:lnSpc>
                      </a:pPr>
                      <a:r>
                        <a:rPr lang="en-US" sz="1200" dirty="0">
                          <a:effectLst/>
                        </a:rPr>
                        <a:t>Number of Samples</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n-US" sz="1200" dirty="0">
                          <a:effectLst/>
                        </a:rPr>
                        <a:t>10</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n-US" sz="1200" dirty="0">
                          <a:effectLst/>
                        </a:rPr>
                        <a:t>100</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n-US" sz="1200" dirty="0">
                          <a:effectLst/>
                        </a:rPr>
                        <a:t>500</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n-US" sz="1200" dirty="0">
                          <a:effectLst/>
                        </a:rPr>
                        <a:t>1000</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n-US" sz="1200" dirty="0">
                          <a:effectLst/>
                        </a:rPr>
                        <a:t>3000</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n-US" sz="1200" dirty="0">
                          <a:effectLst/>
                        </a:rPr>
                        <a:t>5000</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3383665504"/>
                  </a:ext>
                </a:extLst>
              </a:tr>
              <a:tr h="395923">
                <a:tc>
                  <a:txBody>
                    <a:bodyPr/>
                    <a:lstStyle/>
                    <a:p>
                      <a:pPr indent="457200" algn="ctr">
                        <a:lnSpc>
                          <a:spcPct val="200000"/>
                        </a:lnSpc>
                      </a:pPr>
                      <a:r>
                        <a:rPr lang="en-US" sz="1200" dirty="0">
                          <a:effectLst/>
                        </a:rPr>
                        <a:t>Time (sec)</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n-US" sz="1200" dirty="0">
                          <a:effectLst/>
                        </a:rPr>
                        <a:t>0,5</a:t>
                      </a:r>
                      <a:endParaRPr lang="el-G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dirty="0">
                          <a:effectLst/>
                        </a:rPr>
                        <a:t>0,6</a:t>
                      </a:r>
                      <a:endParaRPr lang="el-G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dirty="0">
                          <a:effectLst/>
                        </a:rPr>
                        <a:t>0,81</a:t>
                      </a:r>
                      <a:endParaRPr lang="el-G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dirty="0">
                          <a:effectLst/>
                        </a:rPr>
                        <a:t>1,17</a:t>
                      </a:r>
                      <a:endParaRPr lang="el-G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dirty="0">
                          <a:effectLst/>
                        </a:rPr>
                        <a:t>2,44</a:t>
                      </a:r>
                      <a:endParaRPr lang="el-G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dirty="0">
                          <a:effectLst/>
                        </a:rPr>
                        <a:t>3,71</a:t>
                      </a:r>
                      <a:endParaRPr lang="el-GR"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882753073"/>
                  </a:ext>
                </a:extLst>
              </a:tr>
              <a:tr h="395923">
                <a:tc>
                  <a:txBody>
                    <a:bodyPr/>
                    <a:lstStyle/>
                    <a:p>
                      <a:pPr indent="457200" algn="ctr">
                        <a:lnSpc>
                          <a:spcPct val="200000"/>
                        </a:lnSpc>
                      </a:pPr>
                      <a:r>
                        <a:rPr lang="en-US" sz="1200" dirty="0">
                          <a:effectLst/>
                        </a:rPr>
                        <a:t>Accuracy (%)</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n-US" sz="1200">
                          <a:effectLst/>
                        </a:rPr>
                        <a:t>90</a:t>
                      </a:r>
                      <a:endParaRPr lang="el-GR"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a:effectLst/>
                        </a:rPr>
                        <a:t>83</a:t>
                      </a:r>
                      <a:endParaRPr lang="el-GR"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a:effectLst/>
                        </a:rPr>
                        <a:t>80</a:t>
                      </a:r>
                      <a:endParaRPr lang="el-GR"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dirty="0">
                          <a:effectLst/>
                        </a:rPr>
                        <a:t>79</a:t>
                      </a:r>
                      <a:endParaRPr lang="el-G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dirty="0">
                          <a:effectLst/>
                        </a:rPr>
                        <a:t>79</a:t>
                      </a:r>
                      <a:endParaRPr lang="el-G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dirty="0">
                          <a:effectLst/>
                        </a:rPr>
                        <a:t>79</a:t>
                      </a:r>
                      <a:endParaRPr lang="el-GR"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037892424"/>
                  </a:ext>
                </a:extLst>
              </a:tr>
            </a:tbl>
          </a:graphicData>
        </a:graphic>
      </p:graphicFrame>
    </p:spTree>
    <p:extLst>
      <p:ext uri="{BB962C8B-B14F-4D97-AF65-F5344CB8AC3E}">
        <p14:creationId xmlns:p14="http://schemas.microsoft.com/office/powerpoint/2010/main" val="1008561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177F94A-5543-B6A8-40C1-B10940BB14AD}"/>
              </a:ext>
            </a:extLst>
          </p:cNvPr>
          <p:cNvSpPr>
            <a:spLocks noGrp="1"/>
          </p:cNvSpPr>
          <p:nvPr>
            <p:ph type="title"/>
          </p:nvPr>
        </p:nvSpPr>
        <p:spPr>
          <a:xfrm>
            <a:off x="672353" y="1595236"/>
            <a:ext cx="6427694" cy="1402470"/>
          </a:xfrm>
        </p:spPr>
        <p:txBody>
          <a:bodyPr vert="horz" lIns="91440" tIns="45720" rIns="91440" bIns="45720" rtlCol="0" anchor="t">
            <a:normAutofit/>
          </a:bodyPr>
          <a:lstStyle/>
          <a:p>
            <a:r>
              <a:rPr lang="en-US" b="1" dirty="0" err="1"/>
              <a:t>Υλο</a:t>
            </a:r>
            <a:r>
              <a:rPr lang="en-US" b="1" dirty="0"/>
              <a:t>ποίηση στο Hardware (3/3)</a:t>
            </a:r>
          </a:p>
        </p:txBody>
      </p:sp>
      <p:cxnSp>
        <p:nvCxnSpPr>
          <p:cNvPr id="14" name="Straight Connector 13">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Θέση περιεχομένου 2">
            <a:extLst>
              <a:ext uri="{FF2B5EF4-FFF2-40B4-BE49-F238E27FC236}">
                <a16:creationId xmlns:a16="http://schemas.microsoft.com/office/drawing/2014/main" id="{C9AE3865-B0E9-AD7B-E40F-6BAD7FA2F18E}"/>
              </a:ext>
            </a:extLst>
          </p:cNvPr>
          <p:cNvSpPr>
            <a:spLocks noGrp="1"/>
          </p:cNvSpPr>
          <p:nvPr>
            <p:ph sz="quarter" idx="13"/>
          </p:nvPr>
        </p:nvSpPr>
        <p:spPr>
          <a:xfrm>
            <a:off x="672353" y="2873906"/>
            <a:ext cx="5871883" cy="3591207"/>
          </a:xfrm>
        </p:spPr>
        <p:txBody>
          <a:bodyPr vert="horz" lIns="91440" tIns="45720" rIns="91440" bIns="45720" rtlCol="0">
            <a:normAutofit/>
          </a:bodyPr>
          <a:lstStyle/>
          <a:p>
            <a:pPr algn="just"/>
            <a:r>
              <a:rPr lang="en-US" sz="2000" dirty="0">
                <a:solidFill>
                  <a:schemeClr val="tx1"/>
                </a:solidFill>
              </a:rPr>
              <a:t>Η </a:t>
            </a:r>
            <a:r>
              <a:rPr lang="el-GR" sz="2000" dirty="0">
                <a:solidFill>
                  <a:schemeClr val="tx1"/>
                </a:solidFill>
              </a:rPr>
              <a:t>αύξηση μεγέθους του δείγματος συνοδεύεται </a:t>
            </a:r>
            <a:r>
              <a:rPr lang="en-US" sz="2000" dirty="0">
                <a:solidFill>
                  <a:schemeClr val="tx1"/>
                </a:solidFill>
              </a:rPr>
              <a:t>από ανάλογη αύξηση της χρονικής </a:t>
            </a:r>
            <a:r>
              <a:rPr lang="en-US" sz="2000" dirty="0" err="1">
                <a:solidFill>
                  <a:schemeClr val="tx1"/>
                </a:solidFill>
              </a:rPr>
              <a:t>διάρκει</a:t>
            </a:r>
            <a:r>
              <a:rPr lang="en-US" sz="2000" dirty="0">
                <a:solidFill>
                  <a:schemeClr val="tx1"/>
                </a:solidFill>
              </a:rPr>
              <a:t>ας εκτέλεσης, </a:t>
            </a:r>
            <a:r>
              <a:rPr lang="el-GR" sz="2000" dirty="0">
                <a:solidFill>
                  <a:schemeClr val="tx1"/>
                </a:solidFill>
              </a:rPr>
              <a:t>διατηρώντας όμως το χρόνο εκτέλεσης αρκετά μικρό</a:t>
            </a:r>
            <a:r>
              <a:rPr lang="en-US" sz="2000" dirty="0">
                <a:solidFill>
                  <a:schemeClr val="tx1"/>
                </a:solidFill>
              </a:rPr>
              <a:t>. </a:t>
            </a:r>
          </a:p>
          <a:p>
            <a:pPr algn="just"/>
            <a:r>
              <a:rPr lang="el-GR" sz="2000" dirty="0">
                <a:solidFill>
                  <a:schemeClr val="tx1"/>
                </a:solidFill>
              </a:rPr>
              <a:t>Το μοντέλο σταθεροποιείται σε</a:t>
            </a:r>
            <a:r>
              <a:rPr lang="en-US" sz="2000" dirty="0">
                <a:solidFill>
                  <a:schemeClr val="tx1"/>
                </a:solidFill>
              </a:rPr>
              <a:t> ποσοστό ακρίβειας 79% στις σωστές προβλέψεις του. </a:t>
            </a:r>
            <a:r>
              <a:rPr lang="el-GR" sz="2000" dirty="0">
                <a:solidFill>
                  <a:schemeClr val="tx1"/>
                </a:solidFill>
              </a:rPr>
              <a:t>Επομένως, αφού το ποσοστό ακρίβειας του</a:t>
            </a:r>
            <a:r>
              <a:rPr lang="en-US" sz="2000" dirty="0">
                <a:solidFill>
                  <a:schemeClr val="tx1"/>
                </a:solidFill>
              </a:rPr>
              <a:t> μοντέλου μετά την κβάντιση </a:t>
            </a:r>
            <a:r>
              <a:rPr lang="en-US" sz="2000" dirty="0" err="1">
                <a:solidFill>
                  <a:schemeClr val="tx1"/>
                </a:solidFill>
              </a:rPr>
              <a:t>μετρήθηκε</a:t>
            </a:r>
            <a:r>
              <a:rPr lang="en-US" sz="2000" dirty="0">
                <a:solidFill>
                  <a:schemeClr val="tx1"/>
                </a:solidFill>
              </a:rPr>
              <a:t> </a:t>
            </a:r>
            <a:r>
              <a:rPr lang="en-US" sz="2000" dirty="0" err="1">
                <a:solidFill>
                  <a:schemeClr val="tx1"/>
                </a:solidFill>
              </a:rPr>
              <a:t>στο</a:t>
            </a:r>
            <a:r>
              <a:rPr lang="el-GR" sz="2000" dirty="0">
                <a:solidFill>
                  <a:schemeClr val="tx1"/>
                </a:solidFill>
              </a:rPr>
              <a:t> </a:t>
            </a:r>
            <a:r>
              <a:rPr lang="en-US" sz="2000" dirty="0">
                <a:solidFill>
                  <a:schemeClr val="tx1"/>
                </a:solidFill>
              </a:rPr>
              <a:t>81-82%, αυτό σημαίνει ότι η απόκλιση είναι μικρή.</a:t>
            </a:r>
          </a:p>
          <a:p>
            <a:endParaRPr lang="en-US" sz="2000" dirty="0">
              <a:solidFill>
                <a:schemeClr val="tx1"/>
              </a:solidFill>
              <a:latin typeface="+mn-lt"/>
            </a:endParaRPr>
          </a:p>
        </p:txBody>
      </p:sp>
      <p:pic>
        <p:nvPicPr>
          <p:cNvPr id="8" name="Εικόνα 7" descr="Εικόνα που περιέχει κείμενο, γραμμή, γράφημα, διάγραμμα&#10;&#10;Περιγραφή που δημιουργήθηκε αυτόματα">
            <a:extLst>
              <a:ext uri="{FF2B5EF4-FFF2-40B4-BE49-F238E27FC236}">
                <a16:creationId xmlns:a16="http://schemas.microsoft.com/office/drawing/2014/main" id="{DC545584-0BD7-E292-A0B1-94532F6E36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7076585" y="834811"/>
            <a:ext cx="4237233" cy="2616489"/>
          </a:xfrm>
          <a:prstGeom prst="rect">
            <a:avLst/>
          </a:prstGeom>
          <a:noFill/>
        </p:spPr>
      </p:pic>
      <p:pic>
        <p:nvPicPr>
          <p:cNvPr id="9" name="Εικόνα 8" descr="Εικόνα που περιέχει κείμενο, γραμμή, στιγμιότυπο οθόνης, γράφημα&#10;&#10;Περιγραφή που δημιουργήθηκε αυτόματα">
            <a:extLst>
              <a:ext uri="{FF2B5EF4-FFF2-40B4-BE49-F238E27FC236}">
                <a16:creationId xmlns:a16="http://schemas.microsoft.com/office/drawing/2014/main" id="{5DF54822-E77B-0690-0B9E-711B77BFB1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7076585" y="3721795"/>
            <a:ext cx="4237233" cy="2616490"/>
          </a:xfrm>
          <a:prstGeom prst="rect">
            <a:avLst/>
          </a:prstGeom>
          <a:noFill/>
        </p:spPr>
      </p:pic>
    </p:spTree>
    <p:extLst>
      <p:ext uri="{BB962C8B-B14F-4D97-AF65-F5344CB8AC3E}">
        <p14:creationId xmlns:p14="http://schemas.microsoft.com/office/powerpoint/2010/main" val="3804395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C9E6791-FE77-15D5-7928-90CC95B9E6CC}"/>
              </a:ext>
            </a:extLst>
          </p:cNvPr>
          <p:cNvSpPr>
            <a:spLocks noGrp="1"/>
          </p:cNvSpPr>
          <p:nvPr>
            <p:ph type="title"/>
          </p:nvPr>
        </p:nvSpPr>
        <p:spPr>
          <a:xfrm>
            <a:off x="216764" y="1543102"/>
            <a:ext cx="8461071" cy="640080"/>
          </a:xfrm>
        </p:spPr>
        <p:txBody>
          <a:bodyPr>
            <a:normAutofit/>
          </a:bodyPr>
          <a:lstStyle/>
          <a:p>
            <a:r>
              <a:rPr lang="el-GR" sz="3200" b="1" dirty="0"/>
              <a:t>Σύγκριση μοντέλων </a:t>
            </a:r>
            <a:r>
              <a:rPr lang="en-US" sz="3200" b="1" dirty="0"/>
              <a:t>- </a:t>
            </a:r>
            <a:r>
              <a:rPr lang="en-US" sz="3200" b="1" dirty="0" err="1"/>
              <a:t>Xmodel</a:t>
            </a:r>
            <a:r>
              <a:rPr lang="en-US" sz="3200" b="1" dirty="0"/>
              <a:t> vs Original (1/2)</a:t>
            </a:r>
            <a:endParaRPr lang="el-GR" sz="3200" b="1" dirty="0"/>
          </a:p>
        </p:txBody>
      </p:sp>
      <p:sp>
        <p:nvSpPr>
          <p:cNvPr id="3" name="Θέση περιεχομένου 2">
            <a:extLst>
              <a:ext uri="{FF2B5EF4-FFF2-40B4-BE49-F238E27FC236}">
                <a16:creationId xmlns:a16="http://schemas.microsoft.com/office/drawing/2014/main" id="{14CA2446-00DC-C962-89A5-0DC964806B32}"/>
              </a:ext>
            </a:extLst>
          </p:cNvPr>
          <p:cNvSpPr>
            <a:spLocks noGrp="1"/>
          </p:cNvSpPr>
          <p:nvPr>
            <p:ph sz="quarter" idx="13"/>
          </p:nvPr>
        </p:nvSpPr>
        <p:spPr>
          <a:xfrm>
            <a:off x="216764" y="2391191"/>
            <a:ext cx="5435483" cy="1446725"/>
          </a:xfrm>
        </p:spPr>
        <p:txBody>
          <a:bodyPr>
            <a:normAutofit/>
          </a:bodyPr>
          <a:lstStyle/>
          <a:p>
            <a:pPr algn="just"/>
            <a:r>
              <a:rPr lang="el-GR" sz="1800" dirty="0"/>
              <a:t>Σύμφωνα με τους πίνακες, υπάρχει πολύ ταχύτερη εκτέλεση του </a:t>
            </a:r>
            <a:r>
              <a:rPr lang="en-US" sz="1800" dirty="0"/>
              <a:t>“</a:t>
            </a:r>
            <a:r>
              <a:rPr lang="en-US" sz="1800" dirty="0" err="1"/>
              <a:t>xmodel</a:t>
            </a:r>
            <a:r>
              <a:rPr lang="en-US" sz="1800" dirty="0"/>
              <a:t>”</a:t>
            </a:r>
            <a:r>
              <a:rPr lang="el-GR" sz="1800" dirty="0"/>
              <a:t> σε σύγκριση με το αρχικό μοντέλο και υπάρχει μεγάλη μείωση του μεγέθους του μοντέλου</a:t>
            </a:r>
            <a:r>
              <a:rPr lang="en-US" sz="1800" dirty="0"/>
              <a:t> (</a:t>
            </a:r>
            <a:r>
              <a:rPr lang="el-GR" sz="1800" dirty="0"/>
              <a:t>από 4,5 MB σε 500 KB</a:t>
            </a:r>
            <a:r>
              <a:rPr lang="en-US" sz="1800" dirty="0"/>
              <a:t>)</a:t>
            </a:r>
            <a:r>
              <a:rPr lang="el-GR" sz="1800" dirty="0"/>
              <a:t> με μικρή μείωση της ακρίβειας.</a:t>
            </a:r>
            <a:endParaRPr lang="en-US" sz="1800" dirty="0"/>
          </a:p>
          <a:p>
            <a:pPr algn="just"/>
            <a:endParaRPr lang="el-GR" sz="1800" dirty="0"/>
          </a:p>
          <a:p>
            <a:pPr marL="0" indent="0" algn="just">
              <a:buNone/>
            </a:pPr>
            <a:endParaRPr lang="en-US" sz="1800" dirty="0"/>
          </a:p>
        </p:txBody>
      </p:sp>
      <p:graphicFrame>
        <p:nvGraphicFramePr>
          <p:cNvPr id="4" name="Πίνακας 3">
            <a:extLst>
              <a:ext uri="{FF2B5EF4-FFF2-40B4-BE49-F238E27FC236}">
                <a16:creationId xmlns:a16="http://schemas.microsoft.com/office/drawing/2014/main" id="{0AE20ED7-17CB-F707-6CFE-AD0FC9A728E4}"/>
              </a:ext>
            </a:extLst>
          </p:cNvPr>
          <p:cNvGraphicFramePr>
            <a:graphicFrameLocks noGrp="1"/>
          </p:cNvGraphicFramePr>
          <p:nvPr>
            <p:extLst>
              <p:ext uri="{D42A27DB-BD31-4B8C-83A1-F6EECF244321}">
                <p14:modId xmlns:p14="http://schemas.microsoft.com/office/powerpoint/2010/main" val="1803581590"/>
              </p:ext>
            </p:extLst>
          </p:nvPr>
        </p:nvGraphicFramePr>
        <p:xfrm>
          <a:off x="5652247" y="2183182"/>
          <a:ext cx="6051176" cy="1654734"/>
        </p:xfrm>
        <a:graphic>
          <a:graphicData uri="http://schemas.openxmlformats.org/drawingml/2006/table">
            <a:tbl>
              <a:tblPr firstRow="1" firstCol="1" bandRow="1">
                <a:tableStyleId>{5C22544A-7EE6-4342-B048-85BDC9FD1C3A}</a:tableStyleId>
              </a:tblPr>
              <a:tblGrid>
                <a:gridCol w="1577789">
                  <a:extLst>
                    <a:ext uri="{9D8B030D-6E8A-4147-A177-3AD203B41FA5}">
                      <a16:colId xmlns:a16="http://schemas.microsoft.com/office/drawing/2014/main" val="4252614971"/>
                    </a:ext>
                  </a:extLst>
                </a:gridCol>
                <a:gridCol w="1326776">
                  <a:extLst>
                    <a:ext uri="{9D8B030D-6E8A-4147-A177-3AD203B41FA5}">
                      <a16:colId xmlns:a16="http://schemas.microsoft.com/office/drawing/2014/main" val="190109089"/>
                    </a:ext>
                  </a:extLst>
                </a:gridCol>
                <a:gridCol w="1174377">
                  <a:extLst>
                    <a:ext uri="{9D8B030D-6E8A-4147-A177-3AD203B41FA5}">
                      <a16:colId xmlns:a16="http://schemas.microsoft.com/office/drawing/2014/main" val="3217687036"/>
                    </a:ext>
                  </a:extLst>
                </a:gridCol>
                <a:gridCol w="1972234">
                  <a:extLst>
                    <a:ext uri="{9D8B030D-6E8A-4147-A177-3AD203B41FA5}">
                      <a16:colId xmlns:a16="http://schemas.microsoft.com/office/drawing/2014/main" val="1927123371"/>
                    </a:ext>
                  </a:extLst>
                </a:gridCol>
              </a:tblGrid>
              <a:tr h="545352">
                <a:tc>
                  <a:txBody>
                    <a:bodyPr/>
                    <a:lstStyle/>
                    <a:p>
                      <a:pPr indent="457200" algn="ctr">
                        <a:lnSpc>
                          <a:spcPct val="200000"/>
                        </a:lnSpc>
                      </a:pPr>
                      <a:r>
                        <a:rPr lang="en-US" sz="1200" b="1" dirty="0">
                          <a:solidFill>
                            <a:srgbClr val="FFFFFF"/>
                          </a:solidFill>
                          <a:effectLst/>
                          <a:latin typeface="Times New Roman" panose="02020603050405020304" pitchFamily="18" charset="0"/>
                          <a:ea typeface="Times New Roman" panose="02020603050405020304" pitchFamily="18" charset="0"/>
                        </a:rPr>
                        <a:t> </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l">
                        <a:lnSpc>
                          <a:spcPct val="200000"/>
                        </a:lnSpc>
                      </a:pPr>
                      <a:r>
                        <a:rPr lang="en-US" sz="1200" b="1" dirty="0">
                          <a:solidFill>
                            <a:srgbClr val="FFFFFF"/>
                          </a:solidFill>
                          <a:effectLst/>
                          <a:latin typeface="Times New Roman" panose="02020603050405020304" pitchFamily="18" charset="0"/>
                          <a:ea typeface="Times New Roman" panose="02020603050405020304" pitchFamily="18" charset="0"/>
                        </a:rPr>
                        <a:t>Accuracy</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l">
                        <a:lnSpc>
                          <a:spcPct val="200000"/>
                        </a:lnSpc>
                      </a:pPr>
                      <a:r>
                        <a:rPr lang="en-US" sz="1200" b="1" dirty="0">
                          <a:solidFill>
                            <a:srgbClr val="FFFFFF"/>
                          </a:solidFill>
                          <a:effectLst/>
                          <a:latin typeface="Times New Roman" panose="02020603050405020304" pitchFamily="18" charset="0"/>
                          <a:ea typeface="Times New Roman" panose="02020603050405020304" pitchFamily="18" charset="0"/>
                        </a:rPr>
                        <a:t>Size</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l">
                        <a:lnSpc>
                          <a:spcPct val="200000"/>
                        </a:lnSpc>
                        <a:tabLst>
                          <a:tab pos="485140" algn="l"/>
                        </a:tabLst>
                      </a:pPr>
                      <a:r>
                        <a:rPr lang="en-US" sz="1200" b="1">
                          <a:solidFill>
                            <a:srgbClr val="FFFFFF"/>
                          </a:solidFill>
                          <a:effectLst/>
                          <a:latin typeface="Times New Roman" panose="02020603050405020304" pitchFamily="18" charset="0"/>
                          <a:ea typeface="Times New Roman" panose="02020603050405020304" pitchFamily="18" charset="0"/>
                        </a:rPr>
                        <a:t>	Data Type</a:t>
                      </a:r>
                      <a:endParaRPr lang="el-GR" sz="120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1745794654"/>
                  </a:ext>
                </a:extLst>
              </a:tr>
              <a:tr h="564030">
                <a:tc>
                  <a:txBody>
                    <a:bodyPr/>
                    <a:lstStyle/>
                    <a:p>
                      <a:pPr indent="457200" algn="l">
                        <a:lnSpc>
                          <a:spcPct val="200000"/>
                        </a:lnSpc>
                      </a:pPr>
                      <a:r>
                        <a:rPr lang="en-US" sz="1200" b="1" dirty="0">
                          <a:solidFill>
                            <a:srgbClr val="FFFFFF"/>
                          </a:solidFill>
                          <a:effectLst/>
                          <a:latin typeface="Times New Roman" panose="02020603050405020304" pitchFamily="18" charset="0"/>
                          <a:ea typeface="Times New Roman" panose="02020603050405020304" pitchFamily="18" charset="0"/>
                        </a:rPr>
                        <a:t>  “h5”</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l">
                        <a:lnSpc>
                          <a:spcPct val="200000"/>
                        </a:lnSpc>
                      </a:pPr>
                      <a:r>
                        <a:rPr lang="en-US" sz="1200" dirty="0">
                          <a:solidFill>
                            <a:srgbClr val="000000"/>
                          </a:solidFill>
                          <a:effectLst/>
                          <a:latin typeface="Times New Roman" panose="02020603050405020304" pitchFamily="18" charset="0"/>
                          <a:ea typeface="Times New Roman" panose="02020603050405020304" pitchFamily="18" charset="0"/>
                        </a:rPr>
                        <a:t>89%</a:t>
                      </a:r>
                      <a:endParaRPr lang="el-G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l">
                        <a:lnSpc>
                          <a:spcPct val="200000"/>
                        </a:lnSpc>
                      </a:pPr>
                      <a:r>
                        <a:rPr lang="en-US" sz="1200" dirty="0">
                          <a:solidFill>
                            <a:srgbClr val="000000"/>
                          </a:solidFill>
                          <a:effectLst/>
                          <a:latin typeface="Times New Roman" panose="02020603050405020304" pitchFamily="18" charset="0"/>
                          <a:ea typeface="Times New Roman" panose="02020603050405020304" pitchFamily="18" charset="0"/>
                        </a:rPr>
                        <a:t>4.5 MB</a:t>
                      </a:r>
                      <a:endParaRPr lang="el-G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l">
                        <a:lnSpc>
                          <a:spcPct val="200000"/>
                        </a:lnSpc>
                        <a:tabLst>
                          <a:tab pos="835025" algn="l"/>
                        </a:tabLst>
                      </a:pPr>
                      <a:r>
                        <a:rPr lang="en-US" sz="1200" dirty="0">
                          <a:solidFill>
                            <a:srgbClr val="000000"/>
                          </a:solidFill>
                          <a:effectLst/>
                          <a:latin typeface="Times New Roman" panose="02020603050405020304" pitchFamily="18" charset="0"/>
                          <a:ea typeface="Times New Roman" panose="02020603050405020304" pitchFamily="18" charset="0"/>
                        </a:rPr>
                        <a:t>  Float32</a:t>
                      </a:r>
                      <a:endParaRPr lang="el-GR"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835900750"/>
                  </a:ext>
                </a:extLst>
              </a:tr>
              <a:tr h="545352">
                <a:tc>
                  <a:txBody>
                    <a:bodyPr/>
                    <a:lstStyle/>
                    <a:p>
                      <a:pPr indent="457200" algn="l">
                        <a:lnSpc>
                          <a:spcPct val="200000"/>
                        </a:lnSpc>
                      </a:pPr>
                      <a:r>
                        <a:rPr lang="en-US" sz="1200" b="1" dirty="0">
                          <a:solidFill>
                            <a:srgbClr val="FFFFFF"/>
                          </a:solidFill>
                          <a:effectLst/>
                          <a:latin typeface="Times New Roman" panose="02020603050405020304" pitchFamily="18" charset="0"/>
                          <a:ea typeface="Times New Roman" panose="02020603050405020304" pitchFamily="18" charset="0"/>
                        </a:rPr>
                        <a:t>“</a:t>
                      </a:r>
                      <a:r>
                        <a:rPr lang="en-US" sz="1200" b="1" dirty="0" err="1">
                          <a:solidFill>
                            <a:srgbClr val="FFFFFF"/>
                          </a:solidFill>
                          <a:effectLst/>
                          <a:latin typeface="Times New Roman" panose="02020603050405020304" pitchFamily="18" charset="0"/>
                          <a:ea typeface="Times New Roman" panose="02020603050405020304" pitchFamily="18" charset="0"/>
                        </a:rPr>
                        <a:t>xmodel</a:t>
                      </a:r>
                      <a:r>
                        <a:rPr lang="en-US" sz="1200" b="1" dirty="0">
                          <a:solidFill>
                            <a:srgbClr val="FFFFFF"/>
                          </a:solidFill>
                          <a:effectLst/>
                          <a:latin typeface="Times New Roman" panose="02020603050405020304" pitchFamily="18" charset="0"/>
                          <a:ea typeface="Times New Roman" panose="02020603050405020304" pitchFamily="18" charset="0"/>
                        </a:rPr>
                        <a:t>”</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l">
                        <a:lnSpc>
                          <a:spcPct val="200000"/>
                        </a:lnSpc>
                      </a:pPr>
                      <a:r>
                        <a:rPr lang="en-US" sz="1200" dirty="0">
                          <a:solidFill>
                            <a:srgbClr val="000000"/>
                          </a:solidFill>
                          <a:effectLst/>
                          <a:latin typeface="Times New Roman" panose="02020603050405020304" pitchFamily="18" charset="0"/>
                          <a:ea typeface="Times New Roman" panose="02020603050405020304" pitchFamily="18" charset="0"/>
                        </a:rPr>
                        <a:t>79-82%</a:t>
                      </a:r>
                      <a:endParaRPr lang="el-G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l">
                        <a:lnSpc>
                          <a:spcPct val="200000"/>
                        </a:lnSpc>
                      </a:pPr>
                      <a:r>
                        <a:rPr lang="en-US" sz="1200" dirty="0">
                          <a:solidFill>
                            <a:srgbClr val="000000"/>
                          </a:solidFill>
                          <a:effectLst/>
                          <a:latin typeface="Times New Roman" panose="02020603050405020304" pitchFamily="18" charset="0"/>
                          <a:ea typeface="Times New Roman" panose="02020603050405020304" pitchFamily="18" charset="0"/>
                        </a:rPr>
                        <a:t>500 KB</a:t>
                      </a:r>
                      <a:endParaRPr lang="el-G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l">
                        <a:lnSpc>
                          <a:spcPct val="200000"/>
                        </a:lnSpc>
                        <a:tabLst>
                          <a:tab pos="914400" algn="l"/>
                        </a:tabLst>
                      </a:pPr>
                      <a:r>
                        <a:rPr lang="en-US" sz="1200" dirty="0">
                          <a:solidFill>
                            <a:srgbClr val="000000"/>
                          </a:solidFill>
                          <a:effectLst/>
                          <a:latin typeface="Times New Roman" panose="02020603050405020304" pitchFamily="18" charset="0"/>
                          <a:ea typeface="Times New Roman" panose="02020603050405020304" pitchFamily="18" charset="0"/>
                        </a:rPr>
                        <a:t>    Int8</a:t>
                      </a:r>
                      <a:endParaRPr lang="el-GR"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076695158"/>
                  </a:ext>
                </a:extLst>
              </a:tr>
            </a:tbl>
          </a:graphicData>
        </a:graphic>
      </p:graphicFrame>
      <p:graphicFrame>
        <p:nvGraphicFramePr>
          <p:cNvPr id="6" name="Πίνακας 5">
            <a:extLst>
              <a:ext uri="{FF2B5EF4-FFF2-40B4-BE49-F238E27FC236}">
                <a16:creationId xmlns:a16="http://schemas.microsoft.com/office/drawing/2014/main" id="{8C7A0BB8-0F76-98B0-F9F6-98E02904E8E9}"/>
              </a:ext>
            </a:extLst>
          </p:cNvPr>
          <p:cNvGraphicFramePr>
            <a:graphicFrameLocks noGrp="1"/>
          </p:cNvGraphicFramePr>
          <p:nvPr>
            <p:extLst>
              <p:ext uri="{D42A27DB-BD31-4B8C-83A1-F6EECF244321}">
                <p14:modId xmlns:p14="http://schemas.microsoft.com/office/powerpoint/2010/main" val="389718961"/>
              </p:ext>
            </p:extLst>
          </p:nvPr>
        </p:nvGraphicFramePr>
        <p:xfrm>
          <a:off x="3320291" y="3974905"/>
          <a:ext cx="8654945" cy="2601298"/>
        </p:xfrm>
        <a:graphic>
          <a:graphicData uri="http://schemas.openxmlformats.org/drawingml/2006/table">
            <a:tbl>
              <a:tblPr firstRow="1" firstCol="1" bandRow="1">
                <a:tableStyleId>{5C22544A-7EE6-4342-B048-85BDC9FD1C3A}</a:tableStyleId>
              </a:tblPr>
              <a:tblGrid>
                <a:gridCol w="2200487">
                  <a:extLst>
                    <a:ext uri="{9D8B030D-6E8A-4147-A177-3AD203B41FA5}">
                      <a16:colId xmlns:a16="http://schemas.microsoft.com/office/drawing/2014/main" val="1000883115"/>
                    </a:ext>
                  </a:extLst>
                </a:gridCol>
                <a:gridCol w="963721">
                  <a:extLst>
                    <a:ext uri="{9D8B030D-6E8A-4147-A177-3AD203B41FA5}">
                      <a16:colId xmlns:a16="http://schemas.microsoft.com/office/drawing/2014/main" val="3442161157"/>
                    </a:ext>
                  </a:extLst>
                </a:gridCol>
                <a:gridCol w="948972">
                  <a:extLst>
                    <a:ext uri="{9D8B030D-6E8A-4147-A177-3AD203B41FA5}">
                      <a16:colId xmlns:a16="http://schemas.microsoft.com/office/drawing/2014/main" val="2395758986"/>
                    </a:ext>
                  </a:extLst>
                </a:gridCol>
                <a:gridCol w="1147005">
                  <a:extLst>
                    <a:ext uri="{9D8B030D-6E8A-4147-A177-3AD203B41FA5}">
                      <a16:colId xmlns:a16="http://schemas.microsoft.com/office/drawing/2014/main" val="3010236616"/>
                    </a:ext>
                  </a:extLst>
                </a:gridCol>
                <a:gridCol w="1119255">
                  <a:extLst>
                    <a:ext uri="{9D8B030D-6E8A-4147-A177-3AD203B41FA5}">
                      <a16:colId xmlns:a16="http://schemas.microsoft.com/office/drawing/2014/main" val="3811773214"/>
                    </a:ext>
                  </a:extLst>
                </a:gridCol>
                <a:gridCol w="1137753">
                  <a:extLst>
                    <a:ext uri="{9D8B030D-6E8A-4147-A177-3AD203B41FA5}">
                      <a16:colId xmlns:a16="http://schemas.microsoft.com/office/drawing/2014/main" val="2179222284"/>
                    </a:ext>
                  </a:extLst>
                </a:gridCol>
                <a:gridCol w="1137752">
                  <a:extLst>
                    <a:ext uri="{9D8B030D-6E8A-4147-A177-3AD203B41FA5}">
                      <a16:colId xmlns:a16="http://schemas.microsoft.com/office/drawing/2014/main" val="2146574537"/>
                    </a:ext>
                  </a:extLst>
                </a:gridCol>
              </a:tblGrid>
              <a:tr h="487824">
                <a:tc>
                  <a:txBody>
                    <a:bodyPr/>
                    <a:lstStyle/>
                    <a:p>
                      <a:pPr indent="457200" algn="ctr">
                        <a:lnSpc>
                          <a:spcPct val="200000"/>
                        </a:lnSpc>
                      </a:pPr>
                      <a:r>
                        <a:rPr lang="en-US" sz="1200" dirty="0">
                          <a:effectLst/>
                        </a:rPr>
                        <a:t>Number of Samples</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n-US" sz="1200" dirty="0">
                          <a:effectLst/>
                        </a:rPr>
                        <a:t>10</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n-US" sz="1200" dirty="0">
                          <a:effectLst/>
                        </a:rPr>
                        <a:t>100</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n-US" sz="1200" dirty="0">
                          <a:effectLst/>
                        </a:rPr>
                        <a:t>500</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n-US" sz="1200" dirty="0">
                          <a:effectLst/>
                        </a:rPr>
                        <a:t>1000</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n-US" sz="1200" dirty="0">
                          <a:effectLst/>
                        </a:rPr>
                        <a:t>3000</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n-US" sz="1200" dirty="0">
                          <a:effectLst/>
                        </a:rPr>
                        <a:t>5000</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863746094"/>
                  </a:ext>
                </a:extLst>
              </a:tr>
              <a:tr h="1056737">
                <a:tc>
                  <a:txBody>
                    <a:bodyPr/>
                    <a:lstStyle/>
                    <a:p>
                      <a:pPr indent="457200" algn="ctr">
                        <a:lnSpc>
                          <a:spcPct val="200000"/>
                        </a:lnSpc>
                      </a:pPr>
                      <a:r>
                        <a:rPr lang="en-US" sz="1200" dirty="0">
                          <a:effectLst/>
                        </a:rPr>
                        <a:t>“h5” (time/sample sec) (CPU)</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l-GR" sz="1200">
                          <a:effectLst/>
                        </a:rPr>
                        <a:t>0,</a:t>
                      </a:r>
                      <a:r>
                        <a:rPr lang="en-US" sz="1200">
                          <a:effectLst/>
                        </a:rPr>
                        <a:t>0</a:t>
                      </a:r>
                      <a:r>
                        <a:rPr lang="el-GR" sz="1200">
                          <a:effectLst/>
                        </a:rPr>
                        <a:t>73</a:t>
                      </a:r>
                      <a:endParaRPr lang="el-GR"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a:effectLst/>
                        </a:rPr>
                        <a:t>0,0</a:t>
                      </a:r>
                      <a:r>
                        <a:rPr lang="el-GR" sz="1200">
                          <a:effectLst/>
                        </a:rPr>
                        <a:t>6</a:t>
                      </a:r>
                      <a:endParaRPr lang="el-GR"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dirty="0">
                          <a:effectLst/>
                        </a:rPr>
                        <a:t>0,062</a:t>
                      </a:r>
                      <a:endParaRPr lang="el-G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a:effectLst/>
                        </a:rPr>
                        <a:t>0,062</a:t>
                      </a:r>
                      <a:endParaRPr lang="el-GR"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a:effectLst/>
                        </a:rPr>
                        <a:t>0,062</a:t>
                      </a:r>
                      <a:endParaRPr lang="el-GR"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dirty="0">
                          <a:effectLst/>
                        </a:rPr>
                        <a:t>0,062</a:t>
                      </a:r>
                      <a:endParaRPr lang="el-GR"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538727504"/>
                  </a:ext>
                </a:extLst>
              </a:tr>
              <a:tr h="1056737">
                <a:tc>
                  <a:txBody>
                    <a:bodyPr/>
                    <a:lstStyle/>
                    <a:p>
                      <a:pPr indent="457200" algn="ctr">
                        <a:lnSpc>
                          <a:spcPct val="200000"/>
                        </a:lnSpc>
                      </a:pPr>
                      <a:r>
                        <a:rPr lang="en-US" sz="1200" dirty="0">
                          <a:effectLst/>
                        </a:rPr>
                        <a:t>“</a:t>
                      </a:r>
                      <a:r>
                        <a:rPr lang="en-US" sz="1200" dirty="0" err="1">
                          <a:effectLst/>
                        </a:rPr>
                        <a:t>xmodel</a:t>
                      </a:r>
                      <a:r>
                        <a:rPr lang="en-US" sz="1200" dirty="0">
                          <a:effectLst/>
                        </a:rPr>
                        <a:t>” (time/sample sec) (DPU)</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n-US" sz="1200">
                          <a:effectLst/>
                        </a:rPr>
                        <a:t>0,05</a:t>
                      </a:r>
                      <a:endParaRPr lang="el-GR"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a:effectLst/>
                        </a:rPr>
                        <a:t>0,006</a:t>
                      </a:r>
                      <a:endParaRPr lang="el-GR"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a:effectLst/>
                        </a:rPr>
                        <a:t>0,</a:t>
                      </a:r>
                      <a:r>
                        <a:rPr lang="el-GR" sz="1200">
                          <a:effectLst/>
                        </a:rPr>
                        <a:t>00162</a:t>
                      </a:r>
                      <a:endParaRPr lang="el-GR"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l-GR" sz="1200" dirty="0">
                          <a:effectLst/>
                        </a:rPr>
                        <a:t>0,00</a:t>
                      </a:r>
                      <a:r>
                        <a:rPr lang="en-US" sz="1200" dirty="0">
                          <a:effectLst/>
                        </a:rPr>
                        <a:t>117</a:t>
                      </a:r>
                      <a:endParaRPr lang="el-G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l-GR" sz="1200">
                          <a:effectLst/>
                        </a:rPr>
                        <a:t>0,00081</a:t>
                      </a:r>
                      <a:endParaRPr lang="el-GR"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l-GR" sz="1200" dirty="0">
                          <a:effectLst/>
                        </a:rPr>
                        <a:t>0,00074</a:t>
                      </a:r>
                      <a:endParaRPr lang="el-GR"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451248593"/>
                  </a:ext>
                </a:extLst>
              </a:tr>
            </a:tbl>
          </a:graphicData>
        </a:graphic>
      </p:graphicFrame>
      <p:sp>
        <p:nvSpPr>
          <p:cNvPr id="8" name="TextBox 7">
            <a:extLst>
              <a:ext uri="{FF2B5EF4-FFF2-40B4-BE49-F238E27FC236}">
                <a16:creationId xmlns:a16="http://schemas.microsoft.com/office/drawing/2014/main" id="{1AD20F0A-B127-BEE9-0F84-3F074E552D49}"/>
              </a:ext>
            </a:extLst>
          </p:cNvPr>
          <p:cNvSpPr txBox="1"/>
          <p:nvPr/>
        </p:nvSpPr>
        <p:spPr>
          <a:xfrm>
            <a:off x="216764" y="3683675"/>
            <a:ext cx="2975936" cy="2970044"/>
          </a:xfrm>
          <a:prstGeom prst="rect">
            <a:avLst/>
          </a:prstGeom>
          <a:noFill/>
        </p:spPr>
        <p:txBody>
          <a:bodyPr wrap="square">
            <a:spAutoFit/>
          </a:bodyPr>
          <a:lstStyle/>
          <a:p>
            <a:pPr marL="285750" indent="-285750" algn="just">
              <a:buFont typeface="Arial" panose="020B0604020202020204" pitchFamily="34" charset="0"/>
              <a:buChar char="•"/>
            </a:pPr>
            <a:r>
              <a:rPr lang="el-GR" sz="1700" dirty="0">
                <a:latin typeface="+mj-lt"/>
              </a:rPr>
              <a:t>Παρατηρείται ότι, με την αύξηση</a:t>
            </a:r>
            <a:r>
              <a:rPr lang="en-US" sz="1700" dirty="0">
                <a:latin typeface="+mj-lt"/>
              </a:rPr>
              <a:t> </a:t>
            </a:r>
            <a:r>
              <a:rPr lang="el-GR" sz="1700" dirty="0">
                <a:latin typeface="+mj-lt"/>
              </a:rPr>
              <a:t>των δειγμάτων, ο χρόνος εκτέλεσης ανά δείγμα στο αρχικό μοντέλο σταθεροποιείται στα 0,062 δευτερόλεπτα. Από την άλλη, ο μέσος χρόνος ανά δείγμα</a:t>
            </a:r>
            <a:r>
              <a:rPr lang="en-US" sz="1700" dirty="0">
                <a:latin typeface="+mj-lt"/>
              </a:rPr>
              <a:t> </a:t>
            </a:r>
            <a:r>
              <a:rPr lang="el-GR" sz="1700" dirty="0">
                <a:latin typeface="+mj-lt"/>
              </a:rPr>
              <a:t>στη </a:t>
            </a:r>
            <a:r>
              <a:rPr lang="en-US" sz="1700" dirty="0">
                <a:latin typeface="+mj-lt"/>
              </a:rPr>
              <a:t>DPU</a:t>
            </a:r>
            <a:r>
              <a:rPr lang="el-GR" sz="1700" dirty="0">
                <a:latin typeface="+mj-lt"/>
              </a:rPr>
              <a:t> μειώνεται συνεχώς. Αυτό αποδεικνύει την επιτάχυνση που προσφέρει η DPU.</a:t>
            </a:r>
            <a:endParaRPr lang="en-US" sz="1700" dirty="0">
              <a:latin typeface="+mj-lt"/>
            </a:endParaRPr>
          </a:p>
        </p:txBody>
      </p:sp>
    </p:spTree>
    <p:extLst>
      <p:ext uri="{BB962C8B-B14F-4D97-AF65-F5344CB8AC3E}">
        <p14:creationId xmlns:p14="http://schemas.microsoft.com/office/powerpoint/2010/main" val="1657261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72FD7FA-CA00-17BF-8975-FA67D3A2A25D}"/>
              </a:ext>
            </a:extLst>
          </p:cNvPr>
          <p:cNvSpPr>
            <a:spLocks noGrp="1"/>
          </p:cNvSpPr>
          <p:nvPr>
            <p:ph type="title"/>
          </p:nvPr>
        </p:nvSpPr>
        <p:spPr>
          <a:xfrm>
            <a:off x="307041" y="1661698"/>
            <a:ext cx="8165593" cy="640080"/>
          </a:xfrm>
        </p:spPr>
        <p:txBody>
          <a:bodyPr>
            <a:normAutofit fontScale="90000"/>
          </a:bodyPr>
          <a:lstStyle/>
          <a:p>
            <a:r>
              <a:rPr lang="el-GR" sz="3600" b="1" dirty="0"/>
              <a:t>Σύγκριση μοντέλων </a:t>
            </a:r>
            <a:r>
              <a:rPr lang="en-US" sz="3600" b="1" dirty="0"/>
              <a:t>- </a:t>
            </a:r>
            <a:r>
              <a:rPr lang="en-US" sz="3600" b="1" dirty="0" err="1"/>
              <a:t>Xmodel</a:t>
            </a:r>
            <a:r>
              <a:rPr lang="en-US" sz="3600" b="1" dirty="0"/>
              <a:t> vs Original (2/2)</a:t>
            </a:r>
            <a:endParaRPr lang="el-GR" dirty="0"/>
          </a:p>
        </p:txBody>
      </p:sp>
      <p:sp>
        <p:nvSpPr>
          <p:cNvPr id="6" name="TextBox 5">
            <a:extLst>
              <a:ext uri="{FF2B5EF4-FFF2-40B4-BE49-F238E27FC236}">
                <a16:creationId xmlns:a16="http://schemas.microsoft.com/office/drawing/2014/main" id="{4D893B42-1E76-BCEE-1C07-C7781A46E2C9}"/>
              </a:ext>
            </a:extLst>
          </p:cNvPr>
          <p:cNvSpPr txBox="1"/>
          <p:nvPr/>
        </p:nvSpPr>
        <p:spPr>
          <a:xfrm>
            <a:off x="307041" y="2301778"/>
            <a:ext cx="2911288" cy="4293483"/>
          </a:xfrm>
          <a:prstGeom prst="rect">
            <a:avLst/>
          </a:prstGeom>
          <a:noFill/>
        </p:spPr>
        <p:txBody>
          <a:bodyPr wrap="square">
            <a:spAutoFit/>
          </a:bodyPr>
          <a:lstStyle/>
          <a:p>
            <a:pPr marL="285750" indent="-285750" algn="just">
              <a:buFont typeface="Arial" panose="020B0604020202020204" pitchFamily="34" charset="0"/>
              <a:buChar char="•"/>
            </a:pPr>
            <a:r>
              <a:rPr lang="el-GR" sz="1700" dirty="0">
                <a:latin typeface="+mj-lt"/>
              </a:rPr>
              <a:t>Αν θέλουμε</a:t>
            </a:r>
            <a:r>
              <a:rPr lang="en-US" sz="1700" dirty="0">
                <a:latin typeface="+mj-lt"/>
              </a:rPr>
              <a:t> </a:t>
            </a:r>
            <a:r>
              <a:rPr lang="el-GR" sz="1700" dirty="0">
                <a:latin typeface="+mj-lt"/>
              </a:rPr>
              <a:t>να αξιοποιήσουμε τη CPU για καλύτερες επιδόσεις, πρέπει να χρησιμοποιήσουμε </a:t>
            </a:r>
            <a:r>
              <a:rPr lang="en-US" sz="1700" dirty="0">
                <a:latin typeface="+mj-lt"/>
              </a:rPr>
              <a:t>batches </a:t>
            </a:r>
            <a:r>
              <a:rPr lang="el-GR" sz="1700" dirty="0">
                <a:latin typeface="+mj-lt"/>
              </a:rPr>
              <a:t>για την εκτέλεση του μοντέλου με πολλές εισόδους ταυτόχρονα. Μπορούμε να παρατηρήσουμε ότι τα  </a:t>
            </a:r>
            <a:r>
              <a:rPr lang="en-US" sz="1700" dirty="0">
                <a:latin typeface="+mj-lt"/>
              </a:rPr>
              <a:t>batches </a:t>
            </a:r>
            <a:r>
              <a:rPr lang="el-GR" sz="1700" dirty="0">
                <a:latin typeface="+mj-lt"/>
              </a:rPr>
              <a:t>μειώνουν σημαντικά τον χρόνο εκτέλεσης ακόμα και από τη DPU</a:t>
            </a:r>
            <a:r>
              <a:rPr lang="en-US" sz="1700" dirty="0">
                <a:latin typeface="+mj-lt"/>
              </a:rPr>
              <a:t> </a:t>
            </a:r>
            <a:r>
              <a:rPr lang="en-US" sz="1700">
                <a:latin typeface="+mj-lt"/>
              </a:rPr>
              <a:t>(2x)</a:t>
            </a:r>
            <a:r>
              <a:rPr lang="el-GR" sz="1700" dirty="0">
                <a:latin typeface="+mj-lt"/>
              </a:rPr>
              <a:t> λόγω των πόρων του </a:t>
            </a:r>
            <a:r>
              <a:rPr lang="en-US" sz="1700" dirty="0">
                <a:latin typeface="+mj-lt"/>
              </a:rPr>
              <a:t>server</a:t>
            </a:r>
            <a:r>
              <a:rPr lang="el-GR" sz="1700" dirty="0">
                <a:latin typeface="+mj-lt"/>
              </a:rPr>
              <a:t> του Πανεπιστημίου</a:t>
            </a:r>
            <a:r>
              <a:rPr lang="el-GR" dirty="0">
                <a:latin typeface="+mj-lt"/>
              </a:rPr>
              <a:t>. </a:t>
            </a:r>
          </a:p>
        </p:txBody>
      </p:sp>
      <p:graphicFrame>
        <p:nvGraphicFramePr>
          <p:cNvPr id="4" name="Πίνακας 3">
            <a:extLst>
              <a:ext uri="{FF2B5EF4-FFF2-40B4-BE49-F238E27FC236}">
                <a16:creationId xmlns:a16="http://schemas.microsoft.com/office/drawing/2014/main" id="{75505B61-5265-CAD4-48D4-47C680163F80}"/>
              </a:ext>
            </a:extLst>
          </p:cNvPr>
          <p:cNvGraphicFramePr>
            <a:graphicFrameLocks noGrp="1"/>
          </p:cNvGraphicFramePr>
          <p:nvPr>
            <p:extLst>
              <p:ext uri="{D42A27DB-BD31-4B8C-83A1-F6EECF244321}">
                <p14:modId xmlns:p14="http://schemas.microsoft.com/office/powerpoint/2010/main" val="2776454954"/>
              </p:ext>
            </p:extLst>
          </p:nvPr>
        </p:nvGraphicFramePr>
        <p:xfrm>
          <a:off x="3441291" y="2518517"/>
          <a:ext cx="8515386" cy="3781948"/>
        </p:xfrm>
        <a:graphic>
          <a:graphicData uri="http://schemas.openxmlformats.org/drawingml/2006/table">
            <a:tbl>
              <a:tblPr firstRow="1" firstCol="1" bandRow="1">
                <a:tableStyleId>{5C22544A-7EE6-4342-B048-85BDC9FD1C3A}</a:tableStyleId>
              </a:tblPr>
              <a:tblGrid>
                <a:gridCol w="2065635">
                  <a:extLst>
                    <a:ext uri="{9D8B030D-6E8A-4147-A177-3AD203B41FA5}">
                      <a16:colId xmlns:a16="http://schemas.microsoft.com/office/drawing/2014/main" val="3843492596"/>
                    </a:ext>
                  </a:extLst>
                </a:gridCol>
                <a:gridCol w="1093672">
                  <a:extLst>
                    <a:ext uri="{9D8B030D-6E8A-4147-A177-3AD203B41FA5}">
                      <a16:colId xmlns:a16="http://schemas.microsoft.com/office/drawing/2014/main" val="2233821291"/>
                    </a:ext>
                  </a:extLst>
                </a:gridCol>
                <a:gridCol w="977105">
                  <a:extLst>
                    <a:ext uri="{9D8B030D-6E8A-4147-A177-3AD203B41FA5}">
                      <a16:colId xmlns:a16="http://schemas.microsoft.com/office/drawing/2014/main" val="1616809372"/>
                    </a:ext>
                  </a:extLst>
                </a:gridCol>
                <a:gridCol w="1093672">
                  <a:extLst>
                    <a:ext uri="{9D8B030D-6E8A-4147-A177-3AD203B41FA5}">
                      <a16:colId xmlns:a16="http://schemas.microsoft.com/office/drawing/2014/main" val="1015116965"/>
                    </a:ext>
                  </a:extLst>
                </a:gridCol>
                <a:gridCol w="1214525">
                  <a:extLst>
                    <a:ext uri="{9D8B030D-6E8A-4147-A177-3AD203B41FA5}">
                      <a16:colId xmlns:a16="http://schemas.microsoft.com/office/drawing/2014/main" val="4026335927"/>
                    </a:ext>
                  </a:extLst>
                </a:gridCol>
                <a:gridCol w="977105">
                  <a:extLst>
                    <a:ext uri="{9D8B030D-6E8A-4147-A177-3AD203B41FA5}">
                      <a16:colId xmlns:a16="http://schemas.microsoft.com/office/drawing/2014/main" val="3396298446"/>
                    </a:ext>
                  </a:extLst>
                </a:gridCol>
                <a:gridCol w="1093672">
                  <a:extLst>
                    <a:ext uri="{9D8B030D-6E8A-4147-A177-3AD203B41FA5}">
                      <a16:colId xmlns:a16="http://schemas.microsoft.com/office/drawing/2014/main" val="1041170072"/>
                    </a:ext>
                  </a:extLst>
                </a:gridCol>
              </a:tblGrid>
              <a:tr h="945487">
                <a:tc>
                  <a:txBody>
                    <a:bodyPr/>
                    <a:lstStyle/>
                    <a:p>
                      <a:pPr indent="457200" algn="ctr">
                        <a:lnSpc>
                          <a:spcPct val="200000"/>
                        </a:lnSpc>
                      </a:pPr>
                      <a:r>
                        <a:rPr lang="en-US" sz="1200" dirty="0">
                          <a:effectLst/>
                        </a:rPr>
                        <a:t>Number of Samples</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n-US" sz="1200">
                          <a:effectLst/>
                        </a:rPr>
                        <a:t>10</a:t>
                      </a:r>
                      <a:endParaRPr lang="el-GR" sz="120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n-US" sz="1200" dirty="0">
                          <a:effectLst/>
                        </a:rPr>
                        <a:t>100</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n-US" sz="1200" dirty="0">
                          <a:effectLst/>
                        </a:rPr>
                        <a:t>500</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n-US" sz="1200" dirty="0">
                          <a:effectLst/>
                        </a:rPr>
                        <a:t>1000</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n-US" sz="1200" dirty="0">
                          <a:effectLst/>
                        </a:rPr>
                        <a:t>3000</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n-US" sz="1200" dirty="0">
                          <a:effectLst/>
                        </a:rPr>
                        <a:t>5000</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819087181"/>
                  </a:ext>
                </a:extLst>
              </a:tr>
              <a:tr h="945487">
                <a:tc>
                  <a:txBody>
                    <a:bodyPr/>
                    <a:lstStyle/>
                    <a:p>
                      <a:pPr indent="457200" algn="ctr">
                        <a:lnSpc>
                          <a:spcPct val="200000"/>
                        </a:lnSpc>
                      </a:pPr>
                      <a:r>
                        <a:rPr lang="en-US" sz="1200" dirty="0">
                          <a:effectLst/>
                        </a:rPr>
                        <a:t>“h5” with no batches on CPU </a:t>
                      </a:r>
                      <a:r>
                        <a:rPr lang="el-GR" sz="1200" dirty="0">
                          <a:effectLst/>
                        </a:rPr>
                        <a:t>(</a:t>
                      </a:r>
                      <a:r>
                        <a:rPr lang="en-US" sz="1200" dirty="0">
                          <a:effectLst/>
                        </a:rPr>
                        <a:t>sec)</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n-US" sz="1200" dirty="0">
                          <a:effectLst/>
                        </a:rPr>
                        <a:t>0,73 </a:t>
                      </a:r>
                      <a:endParaRPr lang="el-G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dirty="0">
                          <a:effectLst/>
                        </a:rPr>
                        <a:t>6 </a:t>
                      </a:r>
                      <a:endParaRPr lang="el-G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dirty="0">
                          <a:effectLst/>
                        </a:rPr>
                        <a:t>31 </a:t>
                      </a:r>
                      <a:endParaRPr lang="el-G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dirty="0">
                          <a:effectLst/>
                        </a:rPr>
                        <a:t>62 </a:t>
                      </a:r>
                      <a:endParaRPr lang="el-G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dirty="0">
                          <a:effectLst/>
                        </a:rPr>
                        <a:t>186 </a:t>
                      </a:r>
                      <a:endParaRPr lang="el-G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dirty="0">
                          <a:effectLst/>
                        </a:rPr>
                        <a:t>310 </a:t>
                      </a:r>
                      <a:endParaRPr lang="el-GR"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684773303"/>
                  </a:ext>
                </a:extLst>
              </a:tr>
              <a:tr h="945487">
                <a:tc>
                  <a:txBody>
                    <a:bodyPr/>
                    <a:lstStyle/>
                    <a:p>
                      <a:pPr indent="457200" algn="ctr">
                        <a:lnSpc>
                          <a:spcPct val="200000"/>
                        </a:lnSpc>
                      </a:pPr>
                      <a:r>
                        <a:rPr lang="en-US" sz="1200" dirty="0">
                          <a:effectLst/>
                        </a:rPr>
                        <a:t>“h5” with batches x128 on CPU  (sec) </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l-GR" sz="1200" dirty="0">
                          <a:effectLst/>
                        </a:rPr>
                        <a:t>0,</a:t>
                      </a:r>
                      <a:r>
                        <a:rPr lang="en-US" sz="1200" dirty="0">
                          <a:effectLst/>
                        </a:rPr>
                        <a:t>26 </a:t>
                      </a:r>
                      <a:endParaRPr lang="el-G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dirty="0">
                          <a:effectLst/>
                        </a:rPr>
                        <a:t>0,3 </a:t>
                      </a:r>
                      <a:endParaRPr lang="el-G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dirty="0">
                          <a:effectLst/>
                        </a:rPr>
                        <a:t>0,39 </a:t>
                      </a:r>
                      <a:endParaRPr lang="el-G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dirty="0">
                          <a:effectLst/>
                        </a:rPr>
                        <a:t>0,52 </a:t>
                      </a:r>
                      <a:endParaRPr lang="el-G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dirty="0">
                          <a:effectLst/>
                        </a:rPr>
                        <a:t>1,06 </a:t>
                      </a:r>
                      <a:endParaRPr lang="el-G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dirty="0">
                          <a:effectLst/>
                        </a:rPr>
                        <a:t>1,6 </a:t>
                      </a:r>
                      <a:endParaRPr lang="el-GR"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188049475"/>
                  </a:ext>
                </a:extLst>
              </a:tr>
              <a:tr h="945487">
                <a:tc>
                  <a:txBody>
                    <a:bodyPr/>
                    <a:lstStyle/>
                    <a:p>
                      <a:pPr indent="457200" algn="ctr">
                        <a:lnSpc>
                          <a:spcPct val="200000"/>
                        </a:lnSpc>
                      </a:pPr>
                      <a:r>
                        <a:rPr lang="en-US" sz="1200" dirty="0">
                          <a:effectLst/>
                        </a:rPr>
                        <a:t>“</a:t>
                      </a:r>
                      <a:r>
                        <a:rPr lang="en-US" sz="1200" dirty="0" err="1">
                          <a:effectLst/>
                        </a:rPr>
                        <a:t>xmodel</a:t>
                      </a:r>
                      <a:r>
                        <a:rPr lang="en-US" sz="1200" dirty="0">
                          <a:effectLst/>
                        </a:rPr>
                        <a:t>” with no batches on DPU (sec)</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n-US" sz="1200" dirty="0">
                          <a:effectLst/>
                        </a:rPr>
                        <a:t>0,5 </a:t>
                      </a:r>
                      <a:endParaRPr lang="el-G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dirty="0">
                          <a:effectLst/>
                        </a:rPr>
                        <a:t>0,6 </a:t>
                      </a:r>
                      <a:endParaRPr lang="el-G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dirty="0">
                          <a:effectLst/>
                        </a:rPr>
                        <a:t>0,81 </a:t>
                      </a:r>
                      <a:endParaRPr lang="el-G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dirty="0">
                          <a:effectLst/>
                        </a:rPr>
                        <a:t>1,17 </a:t>
                      </a:r>
                      <a:endParaRPr lang="el-G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dirty="0">
                          <a:effectLst/>
                        </a:rPr>
                        <a:t>2,44 </a:t>
                      </a:r>
                      <a:endParaRPr lang="el-G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dirty="0">
                          <a:effectLst/>
                        </a:rPr>
                        <a:t>3,71 </a:t>
                      </a:r>
                      <a:endParaRPr lang="el-GR"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854606367"/>
                  </a:ext>
                </a:extLst>
              </a:tr>
            </a:tbl>
          </a:graphicData>
        </a:graphic>
      </p:graphicFrame>
    </p:spTree>
    <p:extLst>
      <p:ext uri="{BB962C8B-B14F-4D97-AF65-F5344CB8AC3E}">
        <p14:creationId xmlns:p14="http://schemas.microsoft.com/office/powerpoint/2010/main" val="1490282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D3F0D24-1A5A-970B-F90F-4A3E9AEB9B6D}"/>
              </a:ext>
            </a:extLst>
          </p:cNvPr>
          <p:cNvSpPr>
            <a:spLocks noGrp="1"/>
          </p:cNvSpPr>
          <p:nvPr>
            <p:ph type="title"/>
          </p:nvPr>
        </p:nvSpPr>
        <p:spPr>
          <a:xfrm>
            <a:off x="315020" y="1634804"/>
            <a:ext cx="7331874" cy="640080"/>
          </a:xfrm>
        </p:spPr>
        <p:txBody>
          <a:bodyPr>
            <a:normAutofit fontScale="90000"/>
          </a:bodyPr>
          <a:lstStyle/>
          <a:p>
            <a:r>
              <a:rPr lang="el-GR" b="1" dirty="0"/>
              <a:t>Σύγκριση μοντέλων </a:t>
            </a:r>
            <a:r>
              <a:rPr lang="en-US" b="1" dirty="0"/>
              <a:t>– </a:t>
            </a:r>
            <a:r>
              <a:rPr lang="en-US" b="1" dirty="0" err="1"/>
              <a:t>Xmodel</a:t>
            </a:r>
            <a:r>
              <a:rPr lang="en-US" b="1" dirty="0"/>
              <a:t> vs </a:t>
            </a:r>
            <a:r>
              <a:rPr lang="en-US" b="1" dirty="0" err="1"/>
              <a:t>Tflite</a:t>
            </a:r>
            <a:r>
              <a:rPr lang="en-US" b="1" dirty="0"/>
              <a:t> (1/2)</a:t>
            </a:r>
            <a:endParaRPr lang="el-GR" dirty="0"/>
          </a:p>
        </p:txBody>
      </p:sp>
      <p:sp>
        <p:nvSpPr>
          <p:cNvPr id="4" name="Θέση περιεχομένου 3">
            <a:extLst>
              <a:ext uri="{FF2B5EF4-FFF2-40B4-BE49-F238E27FC236}">
                <a16:creationId xmlns:a16="http://schemas.microsoft.com/office/drawing/2014/main" id="{CAECF7BE-0DCB-6E1E-9CF9-4CBE6C65B010}"/>
              </a:ext>
            </a:extLst>
          </p:cNvPr>
          <p:cNvSpPr>
            <a:spLocks noGrp="1"/>
          </p:cNvSpPr>
          <p:nvPr>
            <p:ph sz="quarter" idx="13"/>
          </p:nvPr>
        </p:nvSpPr>
        <p:spPr>
          <a:xfrm>
            <a:off x="236706" y="2389990"/>
            <a:ext cx="4247660" cy="4468010"/>
          </a:xfrm>
        </p:spPr>
        <p:txBody>
          <a:bodyPr>
            <a:normAutofit/>
          </a:bodyPr>
          <a:lstStyle/>
          <a:p>
            <a:pPr algn="just"/>
            <a:r>
              <a:rPr lang="el-GR" sz="2000" dirty="0"/>
              <a:t>Από τον πίνακα επιβεβαιώνεται ότι η  DPU είναι ειδικά σχεδιασμένη για να εκτελεί </a:t>
            </a:r>
            <a:r>
              <a:rPr lang="el-GR" sz="2000" dirty="0" err="1"/>
              <a:t>νευρωνικά</a:t>
            </a:r>
            <a:r>
              <a:rPr lang="el-GR" sz="2000" dirty="0"/>
              <a:t> δίκτυα με υψηλές ταχύτητες και αποδοτικότητα, ιδίως μοντέλα int8. Έτσι, η εκτέλεση του μοντέλου </a:t>
            </a:r>
            <a:r>
              <a:rPr lang="en-US" sz="2000" dirty="0"/>
              <a:t>“</a:t>
            </a:r>
            <a:r>
              <a:rPr lang="el-GR" sz="2000" dirty="0" err="1"/>
              <a:t>xmodel</a:t>
            </a:r>
            <a:r>
              <a:rPr lang="en-US" sz="2000" dirty="0"/>
              <a:t>”</a:t>
            </a:r>
            <a:r>
              <a:rPr lang="el-GR" sz="2000" dirty="0"/>
              <a:t> στο </a:t>
            </a:r>
            <a:r>
              <a:rPr lang="en-US" sz="2000" dirty="0"/>
              <a:t>FPGA</a:t>
            </a:r>
            <a:r>
              <a:rPr lang="el-GR" sz="2000" dirty="0"/>
              <a:t> αποτελεί τον ταχύτερο τρόπο</a:t>
            </a:r>
            <a:r>
              <a:rPr lang="en-US" sz="2000" dirty="0"/>
              <a:t>, </a:t>
            </a:r>
            <a:r>
              <a:rPr lang="el-GR" sz="2000" dirty="0"/>
              <a:t>έχοντας παράλληλα μικρή μείωση στην ακρίβεια.</a:t>
            </a:r>
          </a:p>
        </p:txBody>
      </p:sp>
      <p:graphicFrame>
        <p:nvGraphicFramePr>
          <p:cNvPr id="6" name="Πίνακας 5">
            <a:extLst>
              <a:ext uri="{FF2B5EF4-FFF2-40B4-BE49-F238E27FC236}">
                <a16:creationId xmlns:a16="http://schemas.microsoft.com/office/drawing/2014/main" id="{BA7D0FF7-BC89-B090-B880-205689EADCB1}"/>
              </a:ext>
            </a:extLst>
          </p:cNvPr>
          <p:cNvGraphicFramePr>
            <a:graphicFrameLocks noGrp="1"/>
          </p:cNvGraphicFramePr>
          <p:nvPr>
            <p:extLst>
              <p:ext uri="{D42A27DB-BD31-4B8C-83A1-F6EECF244321}">
                <p14:modId xmlns:p14="http://schemas.microsoft.com/office/powerpoint/2010/main" val="2291203023"/>
              </p:ext>
            </p:extLst>
          </p:nvPr>
        </p:nvGraphicFramePr>
        <p:xfrm>
          <a:off x="4643718" y="2389990"/>
          <a:ext cx="7243482" cy="3855932"/>
        </p:xfrm>
        <a:graphic>
          <a:graphicData uri="http://schemas.openxmlformats.org/drawingml/2006/table">
            <a:tbl>
              <a:tblPr firstRow="1" firstCol="1" bandRow="1">
                <a:tableStyleId>{5C22544A-7EE6-4342-B048-85BDC9FD1C3A}</a:tableStyleId>
              </a:tblPr>
              <a:tblGrid>
                <a:gridCol w="2466172">
                  <a:extLst>
                    <a:ext uri="{9D8B030D-6E8A-4147-A177-3AD203B41FA5}">
                      <a16:colId xmlns:a16="http://schemas.microsoft.com/office/drawing/2014/main" val="3519890256"/>
                    </a:ext>
                  </a:extLst>
                </a:gridCol>
                <a:gridCol w="1252764">
                  <a:extLst>
                    <a:ext uri="{9D8B030D-6E8A-4147-A177-3AD203B41FA5}">
                      <a16:colId xmlns:a16="http://schemas.microsoft.com/office/drawing/2014/main" val="2181816879"/>
                    </a:ext>
                  </a:extLst>
                </a:gridCol>
                <a:gridCol w="1822206">
                  <a:extLst>
                    <a:ext uri="{9D8B030D-6E8A-4147-A177-3AD203B41FA5}">
                      <a16:colId xmlns:a16="http://schemas.microsoft.com/office/drawing/2014/main" val="3329814386"/>
                    </a:ext>
                  </a:extLst>
                </a:gridCol>
                <a:gridCol w="1702340">
                  <a:extLst>
                    <a:ext uri="{9D8B030D-6E8A-4147-A177-3AD203B41FA5}">
                      <a16:colId xmlns:a16="http://schemas.microsoft.com/office/drawing/2014/main" val="1086632215"/>
                    </a:ext>
                  </a:extLst>
                </a:gridCol>
              </a:tblGrid>
              <a:tr h="560658">
                <a:tc>
                  <a:txBody>
                    <a:bodyPr/>
                    <a:lstStyle/>
                    <a:p>
                      <a:pPr indent="457200" algn="ctr">
                        <a:lnSpc>
                          <a:spcPct val="200000"/>
                        </a:lnSpc>
                      </a:pPr>
                      <a:r>
                        <a:rPr lang="en-US" sz="1100" dirty="0">
                          <a:effectLst/>
                        </a:rPr>
                        <a:t>Models</a:t>
                      </a:r>
                      <a:endParaRPr lang="el-GR" sz="1100" dirty="0">
                        <a:effectLst/>
                        <a:latin typeface="Times New Roman" panose="02020603050405020304" pitchFamily="18" charset="0"/>
                        <a:ea typeface="Times New Roman" panose="02020603050405020304" pitchFamily="18" charset="0"/>
                      </a:endParaRPr>
                    </a:p>
                  </a:txBody>
                  <a:tcPr marL="65259" marR="65259" marT="0" marB="0">
                    <a:solidFill>
                      <a:schemeClr val="accent2"/>
                    </a:solidFill>
                  </a:tcPr>
                </a:tc>
                <a:tc>
                  <a:txBody>
                    <a:bodyPr/>
                    <a:lstStyle/>
                    <a:p>
                      <a:pPr indent="457200" algn="ctr">
                        <a:lnSpc>
                          <a:spcPct val="200000"/>
                        </a:lnSpc>
                      </a:pPr>
                      <a:r>
                        <a:rPr lang="en-US" sz="1100" dirty="0" err="1">
                          <a:effectLst/>
                        </a:rPr>
                        <a:t>xmodel</a:t>
                      </a:r>
                      <a:endParaRPr lang="el-GR" sz="1100" dirty="0">
                        <a:effectLst/>
                        <a:latin typeface="Times New Roman" panose="02020603050405020304" pitchFamily="18" charset="0"/>
                        <a:ea typeface="Times New Roman" panose="02020603050405020304" pitchFamily="18" charset="0"/>
                      </a:endParaRPr>
                    </a:p>
                  </a:txBody>
                  <a:tcPr marL="65259" marR="65259" marT="0" marB="0">
                    <a:solidFill>
                      <a:schemeClr val="accent2"/>
                    </a:solidFill>
                  </a:tcPr>
                </a:tc>
                <a:tc>
                  <a:txBody>
                    <a:bodyPr/>
                    <a:lstStyle/>
                    <a:p>
                      <a:pPr indent="457200" algn="ctr">
                        <a:lnSpc>
                          <a:spcPct val="200000"/>
                        </a:lnSpc>
                      </a:pPr>
                      <a:r>
                        <a:rPr lang="en-US" sz="1100" dirty="0" err="1">
                          <a:effectLst/>
                        </a:rPr>
                        <a:t>TFlite</a:t>
                      </a:r>
                      <a:r>
                        <a:rPr lang="en-US" sz="1100" dirty="0">
                          <a:effectLst/>
                        </a:rPr>
                        <a:t> (Dynamic Range)</a:t>
                      </a:r>
                      <a:endParaRPr lang="el-GR" sz="1100" dirty="0">
                        <a:effectLst/>
                        <a:latin typeface="Times New Roman" panose="02020603050405020304" pitchFamily="18" charset="0"/>
                        <a:ea typeface="Times New Roman" panose="02020603050405020304" pitchFamily="18" charset="0"/>
                      </a:endParaRPr>
                    </a:p>
                  </a:txBody>
                  <a:tcPr marL="65259" marR="65259" marT="0" marB="0">
                    <a:solidFill>
                      <a:schemeClr val="accent2"/>
                    </a:solidFill>
                  </a:tcPr>
                </a:tc>
                <a:tc>
                  <a:txBody>
                    <a:bodyPr/>
                    <a:lstStyle/>
                    <a:p>
                      <a:pPr indent="457200" algn="l">
                        <a:lnSpc>
                          <a:spcPct val="200000"/>
                        </a:lnSpc>
                      </a:pPr>
                      <a:r>
                        <a:rPr lang="en-US" sz="1100" dirty="0" err="1">
                          <a:effectLst/>
                        </a:rPr>
                        <a:t>TFlite</a:t>
                      </a:r>
                      <a:r>
                        <a:rPr lang="en-US" sz="1100" dirty="0">
                          <a:effectLst/>
                        </a:rPr>
                        <a:t> (Full Integer)</a:t>
                      </a:r>
                      <a:endParaRPr lang="el-GR" sz="1100" dirty="0">
                        <a:effectLst/>
                        <a:latin typeface="Times New Roman" panose="02020603050405020304" pitchFamily="18" charset="0"/>
                        <a:ea typeface="Times New Roman" panose="02020603050405020304" pitchFamily="18" charset="0"/>
                      </a:endParaRPr>
                    </a:p>
                  </a:txBody>
                  <a:tcPr marL="65259" marR="65259" marT="0" marB="0">
                    <a:solidFill>
                      <a:schemeClr val="accent2"/>
                    </a:solidFill>
                  </a:tcPr>
                </a:tc>
                <a:extLst>
                  <a:ext uri="{0D108BD9-81ED-4DB2-BD59-A6C34878D82A}">
                    <a16:rowId xmlns:a16="http://schemas.microsoft.com/office/drawing/2014/main" val="2422824057"/>
                  </a:ext>
                </a:extLst>
              </a:tr>
              <a:tr h="560658">
                <a:tc>
                  <a:txBody>
                    <a:bodyPr/>
                    <a:lstStyle/>
                    <a:p>
                      <a:pPr indent="457200" algn="ctr">
                        <a:lnSpc>
                          <a:spcPct val="200000"/>
                        </a:lnSpc>
                      </a:pPr>
                      <a:r>
                        <a:rPr lang="en-US" sz="1100" dirty="0">
                          <a:effectLst/>
                        </a:rPr>
                        <a:t>Runtime (for 5000 samples)</a:t>
                      </a:r>
                      <a:endParaRPr lang="el-GR" sz="1100" dirty="0">
                        <a:effectLst/>
                        <a:latin typeface="Times New Roman" panose="02020603050405020304" pitchFamily="18" charset="0"/>
                        <a:ea typeface="Times New Roman" panose="02020603050405020304" pitchFamily="18" charset="0"/>
                      </a:endParaRPr>
                    </a:p>
                  </a:txBody>
                  <a:tcPr marL="65259" marR="65259" marT="0" marB="0">
                    <a:solidFill>
                      <a:schemeClr val="accent2"/>
                    </a:solidFill>
                  </a:tcPr>
                </a:tc>
                <a:tc>
                  <a:txBody>
                    <a:bodyPr/>
                    <a:lstStyle/>
                    <a:p>
                      <a:pPr indent="457200" algn="ctr">
                        <a:lnSpc>
                          <a:spcPct val="200000"/>
                        </a:lnSpc>
                      </a:pPr>
                      <a:r>
                        <a:rPr lang="en-US" sz="1100">
                          <a:effectLst/>
                        </a:rPr>
                        <a:t>3,7 sec</a:t>
                      </a:r>
                      <a:endParaRPr lang="el-GR" sz="1100">
                        <a:effectLst/>
                        <a:latin typeface="Times New Roman" panose="02020603050405020304" pitchFamily="18" charset="0"/>
                        <a:ea typeface="Times New Roman" panose="02020603050405020304" pitchFamily="18" charset="0"/>
                      </a:endParaRPr>
                    </a:p>
                  </a:txBody>
                  <a:tcPr marL="65259" marR="65259" marT="0" marB="0"/>
                </a:tc>
                <a:tc>
                  <a:txBody>
                    <a:bodyPr/>
                    <a:lstStyle/>
                    <a:p>
                      <a:pPr indent="457200" algn="ctr">
                        <a:lnSpc>
                          <a:spcPct val="200000"/>
                        </a:lnSpc>
                      </a:pPr>
                      <a:r>
                        <a:rPr lang="en-US" sz="1100">
                          <a:effectLst/>
                        </a:rPr>
                        <a:t>6,</a:t>
                      </a:r>
                      <a:r>
                        <a:rPr lang="el-GR" sz="1100">
                          <a:effectLst/>
                        </a:rPr>
                        <a:t>2</a:t>
                      </a:r>
                      <a:r>
                        <a:rPr lang="en-US" sz="1100">
                          <a:effectLst/>
                        </a:rPr>
                        <a:t> sec</a:t>
                      </a:r>
                      <a:endParaRPr lang="el-GR" sz="1100">
                        <a:effectLst/>
                        <a:latin typeface="Times New Roman" panose="02020603050405020304" pitchFamily="18" charset="0"/>
                        <a:ea typeface="Times New Roman" panose="02020603050405020304" pitchFamily="18" charset="0"/>
                      </a:endParaRPr>
                    </a:p>
                  </a:txBody>
                  <a:tcPr marL="65259" marR="65259" marT="0" marB="0"/>
                </a:tc>
                <a:tc>
                  <a:txBody>
                    <a:bodyPr/>
                    <a:lstStyle/>
                    <a:p>
                      <a:pPr indent="457200" algn="ctr">
                        <a:lnSpc>
                          <a:spcPct val="200000"/>
                        </a:lnSpc>
                      </a:pPr>
                      <a:r>
                        <a:rPr lang="el-GR" sz="1100" dirty="0">
                          <a:effectLst/>
                        </a:rPr>
                        <a:t>23</a:t>
                      </a:r>
                      <a:r>
                        <a:rPr lang="en-US" sz="1100" dirty="0">
                          <a:effectLst/>
                        </a:rPr>
                        <a:t> sec</a:t>
                      </a:r>
                      <a:endParaRPr lang="el-GR" sz="1100" dirty="0">
                        <a:effectLst/>
                        <a:latin typeface="Times New Roman" panose="02020603050405020304" pitchFamily="18" charset="0"/>
                        <a:ea typeface="Times New Roman" panose="02020603050405020304" pitchFamily="18" charset="0"/>
                      </a:endParaRPr>
                    </a:p>
                  </a:txBody>
                  <a:tcPr marL="65259" marR="65259" marT="0" marB="0"/>
                </a:tc>
                <a:extLst>
                  <a:ext uri="{0D108BD9-81ED-4DB2-BD59-A6C34878D82A}">
                    <a16:rowId xmlns:a16="http://schemas.microsoft.com/office/drawing/2014/main" val="3140782707"/>
                  </a:ext>
                </a:extLst>
              </a:tr>
              <a:tr h="560658">
                <a:tc>
                  <a:txBody>
                    <a:bodyPr/>
                    <a:lstStyle/>
                    <a:p>
                      <a:pPr indent="457200" algn="ctr">
                        <a:lnSpc>
                          <a:spcPct val="200000"/>
                        </a:lnSpc>
                      </a:pPr>
                      <a:r>
                        <a:rPr lang="en-US" sz="1100" dirty="0">
                          <a:effectLst/>
                        </a:rPr>
                        <a:t>Accuracy reduction</a:t>
                      </a:r>
                      <a:endParaRPr lang="el-GR" sz="1100" dirty="0">
                        <a:effectLst/>
                        <a:latin typeface="Times New Roman" panose="02020603050405020304" pitchFamily="18" charset="0"/>
                        <a:ea typeface="Times New Roman" panose="02020603050405020304" pitchFamily="18" charset="0"/>
                      </a:endParaRPr>
                    </a:p>
                  </a:txBody>
                  <a:tcPr marL="65259" marR="65259" marT="0" marB="0">
                    <a:solidFill>
                      <a:schemeClr val="accent2"/>
                    </a:solidFill>
                  </a:tcPr>
                </a:tc>
                <a:tc>
                  <a:txBody>
                    <a:bodyPr/>
                    <a:lstStyle/>
                    <a:p>
                      <a:pPr indent="457200" algn="ctr">
                        <a:lnSpc>
                          <a:spcPct val="200000"/>
                        </a:lnSpc>
                      </a:pPr>
                      <a:r>
                        <a:rPr lang="en-US" sz="1100" dirty="0">
                          <a:effectLst/>
                        </a:rPr>
                        <a:t>-11%</a:t>
                      </a:r>
                      <a:endParaRPr lang="el-GR" sz="1100" dirty="0">
                        <a:effectLst/>
                        <a:latin typeface="Times New Roman" panose="02020603050405020304" pitchFamily="18" charset="0"/>
                        <a:ea typeface="Times New Roman" panose="02020603050405020304" pitchFamily="18" charset="0"/>
                      </a:endParaRPr>
                    </a:p>
                  </a:txBody>
                  <a:tcPr marL="65259" marR="65259" marT="0" marB="0"/>
                </a:tc>
                <a:tc>
                  <a:txBody>
                    <a:bodyPr/>
                    <a:lstStyle/>
                    <a:p>
                      <a:pPr indent="457200" algn="ctr">
                        <a:lnSpc>
                          <a:spcPct val="200000"/>
                        </a:lnSpc>
                      </a:pPr>
                      <a:r>
                        <a:rPr lang="en-US" sz="1100" dirty="0">
                          <a:effectLst/>
                        </a:rPr>
                        <a:t>-1,2%</a:t>
                      </a:r>
                      <a:endParaRPr lang="el-GR" sz="1100" dirty="0">
                        <a:effectLst/>
                        <a:latin typeface="Times New Roman" panose="02020603050405020304" pitchFamily="18" charset="0"/>
                        <a:ea typeface="Times New Roman" panose="02020603050405020304" pitchFamily="18" charset="0"/>
                      </a:endParaRPr>
                    </a:p>
                  </a:txBody>
                  <a:tcPr marL="65259" marR="65259" marT="0" marB="0"/>
                </a:tc>
                <a:tc>
                  <a:txBody>
                    <a:bodyPr/>
                    <a:lstStyle/>
                    <a:p>
                      <a:pPr indent="457200" algn="ctr">
                        <a:lnSpc>
                          <a:spcPct val="200000"/>
                        </a:lnSpc>
                      </a:pPr>
                      <a:r>
                        <a:rPr lang="en-US" sz="1100" dirty="0">
                          <a:effectLst/>
                        </a:rPr>
                        <a:t>-36%</a:t>
                      </a:r>
                      <a:endParaRPr lang="el-GR" sz="1100" dirty="0">
                        <a:effectLst/>
                        <a:latin typeface="Times New Roman" panose="02020603050405020304" pitchFamily="18" charset="0"/>
                        <a:ea typeface="Times New Roman" panose="02020603050405020304" pitchFamily="18" charset="0"/>
                      </a:endParaRPr>
                    </a:p>
                  </a:txBody>
                  <a:tcPr marL="65259" marR="65259" marT="0" marB="0"/>
                </a:tc>
                <a:extLst>
                  <a:ext uri="{0D108BD9-81ED-4DB2-BD59-A6C34878D82A}">
                    <a16:rowId xmlns:a16="http://schemas.microsoft.com/office/drawing/2014/main" val="102902765"/>
                  </a:ext>
                </a:extLst>
              </a:tr>
              <a:tr h="560658">
                <a:tc>
                  <a:txBody>
                    <a:bodyPr/>
                    <a:lstStyle/>
                    <a:p>
                      <a:pPr indent="457200" algn="ctr">
                        <a:lnSpc>
                          <a:spcPct val="200000"/>
                        </a:lnSpc>
                      </a:pPr>
                      <a:r>
                        <a:rPr lang="en-US" sz="1100" dirty="0">
                          <a:effectLst/>
                        </a:rPr>
                        <a:t>File Size</a:t>
                      </a:r>
                      <a:endParaRPr lang="el-GR" sz="1100" dirty="0">
                        <a:effectLst/>
                        <a:latin typeface="Times New Roman" panose="02020603050405020304" pitchFamily="18" charset="0"/>
                        <a:ea typeface="Times New Roman" panose="02020603050405020304" pitchFamily="18" charset="0"/>
                      </a:endParaRPr>
                    </a:p>
                  </a:txBody>
                  <a:tcPr marL="65259" marR="65259" marT="0" marB="0">
                    <a:solidFill>
                      <a:schemeClr val="accent2"/>
                    </a:solidFill>
                  </a:tcPr>
                </a:tc>
                <a:tc>
                  <a:txBody>
                    <a:bodyPr/>
                    <a:lstStyle/>
                    <a:p>
                      <a:pPr indent="457200" algn="ctr">
                        <a:lnSpc>
                          <a:spcPct val="200000"/>
                        </a:lnSpc>
                      </a:pPr>
                      <a:r>
                        <a:rPr lang="en-US" sz="1100">
                          <a:effectLst/>
                        </a:rPr>
                        <a:t>500 KB</a:t>
                      </a:r>
                      <a:endParaRPr lang="el-GR" sz="1100">
                        <a:effectLst/>
                        <a:latin typeface="Times New Roman" panose="02020603050405020304" pitchFamily="18" charset="0"/>
                        <a:ea typeface="Times New Roman" panose="02020603050405020304" pitchFamily="18" charset="0"/>
                      </a:endParaRPr>
                    </a:p>
                  </a:txBody>
                  <a:tcPr marL="65259" marR="65259" marT="0" marB="0"/>
                </a:tc>
                <a:tc>
                  <a:txBody>
                    <a:bodyPr/>
                    <a:lstStyle/>
                    <a:p>
                      <a:pPr indent="457200" algn="ctr">
                        <a:lnSpc>
                          <a:spcPct val="200000"/>
                        </a:lnSpc>
                      </a:pPr>
                      <a:r>
                        <a:rPr lang="en-US" sz="1100">
                          <a:effectLst/>
                        </a:rPr>
                        <a:t>400 KB</a:t>
                      </a:r>
                      <a:endParaRPr lang="el-GR" sz="1100">
                        <a:effectLst/>
                        <a:latin typeface="Times New Roman" panose="02020603050405020304" pitchFamily="18" charset="0"/>
                        <a:ea typeface="Times New Roman" panose="02020603050405020304" pitchFamily="18" charset="0"/>
                      </a:endParaRPr>
                    </a:p>
                  </a:txBody>
                  <a:tcPr marL="65259" marR="65259" marT="0" marB="0"/>
                </a:tc>
                <a:tc>
                  <a:txBody>
                    <a:bodyPr/>
                    <a:lstStyle/>
                    <a:p>
                      <a:pPr indent="457200" algn="ctr">
                        <a:lnSpc>
                          <a:spcPct val="200000"/>
                        </a:lnSpc>
                      </a:pPr>
                      <a:r>
                        <a:rPr lang="en-US" sz="1100">
                          <a:effectLst/>
                        </a:rPr>
                        <a:t>400 KB</a:t>
                      </a:r>
                      <a:endParaRPr lang="el-GR" sz="1100">
                        <a:effectLst/>
                        <a:latin typeface="Times New Roman" panose="02020603050405020304" pitchFamily="18" charset="0"/>
                        <a:ea typeface="Times New Roman" panose="02020603050405020304" pitchFamily="18" charset="0"/>
                      </a:endParaRPr>
                    </a:p>
                  </a:txBody>
                  <a:tcPr marL="65259" marR="65259" marT="0" marB="0"/>
                </a:tc>
                <a:extLst>
                  <a:ext uri="{0D108BD9-81ED-4DB2-BD59-A6C34878D82A}">
                    <a16:rowId xmlns:a16="http://schemas.microsoft.com/office/drawing/2014/main" val="980376871"/>
                  </a:ext>
                </a:extLst>
              </a:tr>
              <a:tr h="429897">
                <a:tc>
                  <a:txBody>
                    <a:bodyPr/>
                    <a:lstStyle/>
                    <a:p>
                      <a:pPr indent="457200" algn="ctr">
                        <a:lnSpc>
                          <a:spcPct val="200000"/>
                        </a:lnSpc>
                      </a:pPr>
                      <a:r>
                        <a:rPr lang="en-US" sz="1100" dirty="0">
                          <a:effectLst/>
                        </a:rPr>
                        <a:t>Data Type</a:t>
                      </a:r>
                      <a:endParaRPr lang="el-GR" sz="1100" dirty="0">
                        <a:effectLst/>
                        <a:latin typeface="Times New Roman" panose="02020603050405020304" pitchFamily="18" charset="0"/>
                        <a:ea typeface="Times New Roman" panose="02020603050405020304" pitchFamily="18" charset="0"/>
                      </a:endParaRPr>
                    </a:p>
                  </a:txBody>
                  <a:tcPr marL="65259" marR="65259" marT="0" marB="0">
                    <a:solidFill>
                      <a:schemeClr val="accent2"/>
                    </a:solidFill>
                  </a:tcPr>
                </a:tc>
                <a:tc>
                  <a:txBody>
                    <a:bodyPr/>
                    <a:lstStyle/>
                    <a:p>
                      <a:pPr indent="457200" algn="ctr">
                        <a:lnSpc>
                          <a:spcPct val="200000"/>
                        </a:lnSpc>
                      </a:pPr>
                      <a:r>
                        <a:rPr lang="en-US" sz="1100">
                          <a:effectLst/>
                        </a:rPr>
                        <a:t>Int8</a:t>
                      </a:r>
                      <a:endParaRPr lang="el-GR" sz="1100">
                        <a:effectLst/>
                        <a:latin typeface="Times New Roman" panose="02020603050405020304" pitchFamily="18" charset="0"/>
                        <a:ea typeface="Times New Roman" panose="02020603050405020304" pitchFamily="18" charset="0"/>
                      </a:endParaRPr>
                    </a:p>
                  </a:txBody>
                  <a:tcPr marL="65259" marR="65259" marT="0" marB="0"/>
                </a:tc>
                <a:tc>
                  <a:txBody>
                    <a:bodyPr/>
                    <a:lstStyle/>
                    <a:p>
                      <a:pPr indent="457200" algn="ctr">
                        <a:lnSpc>
                          <a:spcPct val="200000"/>
                        </a:lnSpc>
                      </a:pPr>
                      <a:r>
                        <a:rPr lang="en-US" sz="1100">
                          <a:effectLst/>
                        </a:rPr>
                        <a:t>Float32</a:t>
                      </a:r>
                      <a:endParaRPr lang="el-GR" sz="1100">
                        <a:effectLst/>
                        <a:latin typeface="Times New Roman" panose="02020603050405020304" pitchFamily="18" charset="0"/>
                        <a:ea typeface="Times New Roman" panose="02020603050405020304" pitchFamily="18" charset="0"/>
                      </a:endParaRPr>
                    </a:p>
                  </a:txBody>
                  <a:tcPr marL="65259" marR="65259" marT="0" marB="0"/>
                </a:tc>
                <a:tc>
                  <a:txBody>
                    <a:bodyPr/>
                    <a:lstStyle/>
                    <a:p>
                      <a:pPr indent="457200" algn="ctr">
                        <a:lnSpc>
                          <a:spcPct val="200000"/>
                        </a:lnSpc>
                      </a:pPr>
                      <a:r>
                        <a:rPr lang="en-US" sz="1100">
                          <a:effectLst/>
                        </a:rPr>
                        <a:t>Int8</a:t>
                      </a:r>
                      <a:endParaRPr lang="el-GR" sz="1100">
                        <a:effectLst/>
                        <a:latin typeface="Times New Roman" panose="02020603050405020304" pitchFamily="18" charset="0"/>
                        <a:ea typeface="Times New Roman" panose="02020603050405020304" pitchFamily="18" charset="0"/>
                      </a:endParaRPr>
                    </a:p>
                  </a:txBody>
                  <a:tcPr marL="65259" marR="65259" marT="0" marB="0"/>
                </a:tc>
                <a:extLst>
                  <a:ext uri="{0D108BD9-81ED-4DB2-BD59-A6C34878D82A}">
                    <a16:rowId xmlns:a16="http://schemas.microsoft.com/office/drawing/2014/main" val="1655167026"/>
                  </a:ext>
                </a:extLst>
              </a:tr>
              <a:tr h="560658">
                <a:tc>
                  <a:txBody>
                    <a:bodyPr/>
                    <a:lstStyle/>
                    <a:p>
                      <a:pPr indent="457200" algn="ctr">
                        <a:lnSpc>
                          <a:spcPct val="200000"/>
                        </a:lnSpc>
                      </a:pPr>
                      <a:r>
                        <a:rPr lang="en-US" sz="1100" dirty="0">
                          <a:effectLst/>
                        </a:rPr>
                        <a:t>Device</a:t>
                      </a:r>
                      <a:endParaRPr lang="el-GR" sz="1100" dirty="0">
                        <a:effectLst/>
                        <a:latin typeface="Times New Roman" panose="02020603050405020304" pitchFamily="18" charset="0"/>
                        <a:ea typeface="Times New Roman" panose="02020603050405020304" pitchFamily="18" charset="0"/>
                      </a:endParaRPr>
                    </a:p>
                  </a:txBody>
                  <a:tcPr marL="65259" marR="65259" marT="0" marB="0">
                    <a:solidFill>
                      <a:schemeClr val="accent2"/>
                    </a:solidFill>
                  </a:tcPr>
                </a:tc>
                <a:tc>
                  <a:txBody>
                    <a:bodyPr/>
                    <a:lstStyle/>
                    <a:p>
                      <a:pPr indent="457200" algn="ctr">
                        <a:lnSpc>
                          <a:spcPct val="200000"/>
                        </a:lnSpc>
                      </a:pPr>
                      <a:r>
                        <a:rPr lang="en-US" sz="1100" dirty="0">
                          <a:effectLst/>
                        </a:rPr>
                        <a:t>DPU</a:t>
                      </a:r>
                      <a:r>
                        <a:rPr lang="el-GR" sz="1100" dirty="0">
                          <a:effectLst/>
                        </a:rPr>
                        <a:t>/</a:t>
                      </a:r>
                      <a:r>
                        <a:rPr lang="en-US" sz="1100" dirty="0">
                          <a:effectLst/>
                        </a:rPr>
                        <a:t>FPGA</a:t>
                      </a:r>
                      <a:endParaRPr lang="el-GR" sz="1100" dirty="0">
                        <a:effectLst/>
                        <a:latin typeface="Times New Roman" panose="02020603050405020304" pitchFamily="18" charset="0"/>
                        <a:ea typeface="Times New Roman" panose="02020603050405020304" pitchFamily="18" charset="0"/>
                      </a:endParaRPr>
                    </a:p>
                  </a:txBody>
                  <a:tcPr marL="65259" marR="65259" marT="0" marB="0"/>
                </a:tc>
                <a:tc>
                  <a:txBody>
                    <a:bodyPr/>
                    <a:lstStyle/>
                    <a:p>
                      <a:pPr indent="457200" algn="ctr">
                        <a:lnSpc>
                          <a:spcPct val="200000"/>
                        </a:lnSpc>
                      </a:pPr>
                      <a:r>
                        <a:rPr lang="en-US" sz="1100">
                          <a:effectLst/>
                        </a:rPr>
                        <a:t>CPU </a:t>
                      </a:r>
                      <a:endParaRPr lang="el-GR" sz="1100">
                        <a:effectLst/>
                        <a:latin typeface="Times New Roman" panose="02020603050405020304" pitchFamily="18" charset="0"/>
                        <a:ea typeface="Times New Roman" panose="02020603050405020304" pitchFamily="18" charset="0"/>
                      </a:endParaRPr>
                    </a:p>
                  </a:txBody>
                  <a:tcPr marL="65259" marR="65259" marT="0" marB="0"/>
                </a:tc>
                <a:tc>
                  <a:txBody>
                    <a:bodyPr/>
                    <a:lstStyle/>
                    <a:p>
                      <a:pPr indent="457200" algn="ctr">
                        <a:lnSpc>
                          <a:spcPct val="200000"/>
                        </a:lnSpc>
                      </a:pPr>
                      <a:r>
                        <a:rPr lang="en-US" sz="1100">
                          <a:effectLst/>
                        </a:rPr>
                        <a:t>Raspberry Pi</a:t>
                      </a:r>
                      <a:endParaRPr lang="el-GR" sz="1100">
                        <a:effectLst/>
                        <a:latin typeface="Times New Roman" panose="02020603050405020304" pitchFamily="18" charset="0"/>
                        <a:ea typeface="Times New Roman" panose="02020603050405020304" pitchFamily="18" charset="0"/>
                      </a:endParaRPr>
                    </a:p>
                  </a:txBody>
                  <a:tcPr marL="65259" marR="65259" marT="0" marB="0"/>
                </a:tc>
                <a:extLst>
                  <a:ext uri="{0D108BD9-81ED-4DB2-BD59-A6C34878D82A}">
                    <a16:rowId xmlns:a16="http://schemas.microsoft.com/office/drawing/2014/main" val="2413449497"/>
                  </a:ext>
                </a:extLst>
              </a:tr>
              <a:tr h="560658">
                <a:tc>
                  <a:txBody>
                    <a:bodyPr/>
                    <a:lstStyle/>
                    <a:p>
                      <a:pPr indent="457200" algn="ctr">
                        <a:lnSpc>
                          <a:spcPct val="200000"/>
                        </a:lnSpc>
                      </a:pPr>
                      <a:r>
                        <a:rPr lang="en-US" sz="1100" dirty="0">
                          <a:effectLst/>
                        </a:rPr>
                        <a:t>Device Cost</a:t>
                      </a:r>
                      <a:endParaRPr lang="el-GR" sz="1100" dirty="0">
                        <a:effectLst/>
                        <a:latin typeface="Times New Roman" panose="02020603050405020304" pitchFamily="18" charset="0"/>
                        <a:ea typeface="Times New Roman" panose="02020603050405020304" pitchFamily="18" charset="0"/>
                      </a:endParaRPr>
                    </a:p>
                  </a:txBody>
                  <a:tcPr marL="65259" marR="65259" marT="0" marB="0">
                    <a:solidFill>
                      <a:schemeClr val="accent2"/>
                    </a:solidFill>
                  </a:tcPr>
                </a:tc>
                <a:tc>
                  <a:txBody>
                    <a:bodyPr/>
                    <a:lstStyle/>
                    <a:p>
                      <a:pPr indent="457200" algn="ctr">
                        <a:lnSpc>
                          <a:spcPct val="200000"/>
                        </a:lnSpc>
                      </a:pPr>
                      <a:r>
                        <a:rPr lang="en-US" sz="1100">
                          <a:effectLst/>
                        </a:rPr>
                        <a:t>$1678 </a:t>
                      </a:r>
                      <a:endParaRPr lang="el-GR" sz="1100">
                        <a:effectLst/>
                        <a:latin typeface="Times New Roman" panose="02020603050405020304" pitchFamily="18" charset="0"/>
                        <a:ea typeface="Times New Roman" panose="02020603050405020304" pitchFamily="18" charset="0"/>
                      </a:endParaRPr>
                    </a:p>
                  </a:txBody>
                  <a:tcPr marL="65259" marR="65259" marT="0" marB="0"/>
                </a:tc>
                <a:tc>
                  <a:txBody>
                    <a:bodyPr/>
                    <a:lstStyle/>
                    <a:p>
                      <a:pPr indent="457200" algn="ctr">
                        <a:lnSpc>
                          <a:spcPct val="200000"/>
                        </a:lnSpc>
                      </a:pPr>
                      <a:r>
                        <a:rPr lang="en-US" sz="1100" dirty="0">
                          <a:effectLst/>
                        </a:rPr>
                        <a:t>$64-594 </a:t>
                      </a:r>
                      <a:endParaRPr lang="el-GR" sz="1100" dirty="0">
                        <a:effectLst/>
                        <a:latin typeface="Times New Roman" panose="02020603050405020304" pitchFamily="18" charset="0"/>
                        <a:ea typeface="Times New Roman" panose="02020603050405020304" pitchFamily="18" charset="0"/>
                      </a:endParaRPr>
                    </a:p>
                  </a:txBody>
                  <a:tcPr marL="65259" marR="65259" marT="0" marB="0"/>
                </a:tc>
                <a:tc>
                  <a:txBody>
                    <a:bodyPr/>
                    <a:lstStyle/>
                    <a:p>
                      <a:pPr indent="457200" algn="ctr">
                        <a:lnSpc>
                          <a:spcPct val="200000"/>
                        </a:lnSpc>
                      </a:pPr>
                      <a:r>
                        <a:rPr lang="en-US" sz="1100" dirty="0">
                          <a:effectLst/>
                        </a:rPr>
                        <a:t>$15-100</a:t>
                      </a:r>
                      <a:endParaRPr lang="el-GR" sz="1100" dirty="0">
                        <a:effectLst/>
                        <a:latin typeface="Times New Roman" panose="02020603050405020304" pitchFamily="18" charset="0"/>
                        <a:ea typeface="Times New Roman" panose="02020603050405020304" pitchFamily="18" charset="0"/>
                      </a:endParaRPr>
                    </a:p>
                  </a:txBody>
                  <a:tcPr marL="65259" marR="65259" marT="0" marB="0"/>
                </a:tc>
                <a:extLst>
                  <a:ext uri="{0D108BD9-81ED-4DB2-BD59-A6C34878D82A}">
                    <a16:rowId xmlns:a16="http://schemas.microsoft.com/office/drawing/2014/main" val="778268242"/>
                  </a:ext>
                </a:extLst>
              </a:tr>
            </a:tbl>
          </a:graphicData>
        </a:graphic>
      </p:graphicFrame>
    </p:spTree>
    <p:extLst>
      <p:ext uri="{BB962C8B-B14F-4D97-AF65-F5344CB8AC3E}">
        <p14:creationId xmlns:p14="http://schemas.microsoft.com/office/powerpoint/2010/main" val="2634692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744D055-EBCE-475F-9482-35898BFE73AC}"/>
              </a:ext>
            </a:extLst>
          </p:cNvPr>
          <p:cNvSpPr>
            <a:spLocks noGrp="1"/>
          </p:cNvSpPr>
          <p:nvPr>
            <p:ph type="title"/>
          </p:nvPr>
        </p:nvSpPr>
        <p:spPr>
          <a:xfrm>
            <a:off x="521207" y="1536192"/>
            <a:ext cx="7387379" cy="640080"/>
          </a:xfrm>
        </p:spPr>
        <p:txBody>
          <a:bodyPr>
            <a:normAutofit fontScale="90000"/>
          </a:bodyPr>
          <a:lstStyle/>
          <a:p>
            <a:r>
              <a:rPr lang="el-GR" b="1" dirty="0"/>
              <a:t>Σύγκριση μοντέλων </a:t>
            </a:r>
            <a:r>
              <a:rPr lang="en-US" b="1" dirty="0"/>
              <a:t>– </a:t>
            </a:r>
            <a:r>
              <a:rPr lang="en-US" b="1" dirty="0" err="1"/>
              <a:t>Xmodel</a:t>
            </a:r>
            <a:r>
              <a:rPr lang="en-US" b="1" dirty="0"/>
              <a:t> vs </a:t>
            </a:r>
            <a:r>
              <a:rPr lang="en-US" b="1" dirty="0" err="1"/>
              <a:t>Tflite</a:t>
            </a:r>
            <a:r>
              <a:rPr lang="en-US" b="1" dirty="0"/>
              <a:t> (2/2)</a:t>
            </a:r>
            <a:endParaRPr lang="el-GR" dirty="0"/>
          </a:p>
        </p:txBody>
      </p:sp>
      <p:sp>
        <p:nvSpPr>
          <p:cNvPr id="3" name="Θέση περιεχομένου 2">
            <a:extLst>
              <a:ext uri="{FF2B5EF4-FFF2-40B4-BE49-F238E27FC236}">
                <a16:creationId xmlns:a16="http://schemas.microsoft.com/office/drawing/2014/main" id="{B14FD66D-A2FE-90E2-FE0E-76D29D4C7A5F}"/>
              </a:ext>
            </a:extLst>
          </p:cNvPr>
          <p:cNvSpPr>
            <a:spLocks noGrp="1"/>
          </p:cNvSpPr>
          <p:nvPr>
            <p:ph sz="quarter" idx="13"/>
          </p:nvPr>
        </p:nvSpPr>
        <p:spPr>
          <a:xfrm>
            <a:off x="427011" y="2488602"/>
            <a:ext cx="11337977" cy="3977640"/>
          </a:xfrm>
        </p:spPr>
        <p:txBody>
          <a:bodyPr>
            <a:normAutofit/>
          </a:bodyPr>
          <a:lstStyle/>
          <a:p>
            <a:pPr algn="just"/>
            <a:r>
              <a:rPr lang="el-GR" sz="2200" dirty="0"/>
              <a:t>Ο χρόνος εκτέλεσης του μοντέλου </a:t>
            </a:r>
            <a:r>
              <a:rPr lang="el-GR" sz="2200" dirty="0" err="1"/>
              <a:t>TFlite</a:t>
            </a:r>
            <a:r>
              <a:rPr lang="el-GR" sz="2200" dirty="0"/>
              <a:t> στην </a:t>
            </a:r>
            <a:r>
              <a:rPr lang="en-US" sz="2200" dirty="0"/>
              <a:t>CPU</a:t>
            </a:r>
            <a:r>
              <a:rPr lang="el-GR" sz="2200" dirty="0"/>
              <a:t> είναι σημαντικά μικρότερος σε σύγκριση με το μοντέλο </a:t>
            </a:r>
            <a:r>
              <a:rPr lang="en-US" sz="2200" dirty="0"/>
              <a:t>“</a:t>
            </a:r>
            <a:r>
              <a:rPr lang="el-GR" sz="2200" dirty="0"/>
              <a:t>h5</a:t>
            </a:r>
            <a:r>
              <a:rPr lang="en-US" sz="2200" dirty="0"/>
              <a:t>”, </a:t>
            </a:r>
            <a:r>
              <a:rPr lang="el-GR" sz="2200" dirty="0"/>
              <a:t>ωστόσο είναι πιο αργός σε σύγκριση με το</a:t>
            </a:r>
            <a:r>
              <a:rPr lang="en-US" sz="2200" dirty="0"/>
              <a:t> DPU</a:t>
            </a:r>
            <a:r>
              <a:rPr lang="el-GR" sz="2200" dirty="0"/>
              <a:t>. Επίσης, υπάρχει ελάχιστη μείωση στην ακρίβεια.</a:t>
            </a:r>
            <a:endParaRPr lang="en-US" sz="2200" dirty="0"/>
          </a:p>
          <a:p>
            <a:pPr algn="just"/>
            <a:r>
              <a:rPr lang="el-GR" sz="2200" dirty="0"/>
              <a:t> Το </a:t>
            </a:r>
            <a:r>
              <a:rPr lang="el-GR" sz="2200" dirty="0" err="1"/>
              <a:t>Raspberry</a:t>
            </a:r>
            <a:r>
              <a:rPr lang="el-GR" sz="2200" dirty="0"/>
              <a:t> </a:t>
            </a:r>
            <a:r>
              <a:rPr lang="el-GR" sz="2200" dirty="0" err="1"/>
              <a:t>Pi</a:t>
            </a:r>
            <a:r>
              <a:rPr lang="el-GR" sz="2200" dirty="0"/>
              <a:t> έχει περιορισμένους πόρους σε σύγκριση με έναν προσωπικό υπολογιστή και συνεπώς αυτό επηρεάζει την ταχύτητα εκτέλεσης. Η υπολογιστική του ισχύς είναι συγκριτικά περιορισμένη, γεγονός που εξηγεί τον χρόνο εκτέλεσης των 23 δευτερολέπτων για το μοντέλο </a:t>
            </a:r>
            <a:r>
              <a:rPr lang="el-GR" sz="2200" dirty="0" err="1"/>
              <a:t>TFLite</a:t>
            </a:r>
            <a:r>
              <a:rPr lang="el-GR" sz="2200" dirty="0"/>
              <a:t>. Η ακρίβεια του μοντέλου επίσης είναι αρκετά μειωμένη.</a:t>
            </a:r>
            <a:endParaRPr lang="en-US" sz="2200" dirty="0"/>
          </a:p>
          <a:p>
            <a:pPr algn="just"/>
            <a:r>
              <a:rPr lang="el-GR" sz="2200" dirty="0"/>
              <a:t>Μπορεί η DPU να είναι η πιο γρήγορη μέθοδος όμως είναι και η πιο </a:t>
            </a:r>
            <a:r>
              <a:rPr lang="el-GR" sz="2200" dirty="0" err="1"/>
              <a:t>κοστοβόρα</a:t>
            </a:r>
            <a:r>
              <a:rPr lang="el-GR" sz="2200" dirty="0"/>
              <a:t>. Η αγορά ενός FPGA </a:t>
            </a:r>
            <a:r>
              <a:rPr lang="el-GR" sz="2200" dirty="0" err="1"/>
              <a:t>Zynq</a:t>
            </a:r>
            <a:r>
              <a:rPr lang="el-GR" sz="2200" dirty="0"/>
              <a:t> </a:t>
            </a:r>
            <a:r>
              <a:rPr lang="el-GR" sz="2200" dirty="0" err="1"/>
              <a:t>UltraScale</a:t>
            </a:r>
            <a:r>
              <a:rPr lang="el-GR" sz="2200" dirty="0"/>
              <a:t>+ </a:t>
            </a:r>
            <a:r>
              <a:rPr lang="el-GR" sz="2200" dirty="0" err="1"/>
              <a:t>MPSoC</a:t>
            </a:r>
            <a:r>
              <a:rPr lang="el-GR" sz="2200" dirty="0"/>
              <a:t> ZCU104 φτάνει τα 1678$. Η CPU αποτελεί συνήθως μία πιο φθηνή επιλογή</a:t>
            </a:r>
            <a:r>
              <a:rPr lang="en-US" sz="2200" dirty="0"/>
              <a:t> </a:t>
            </a:r>
            <a:r>
              <a:rPr lang="el-GR" sz="2200" dirty="0"/>
              <a:t>ωστόσο εξαρτάται από το μοντέλο. Επίσης είναι μία πιο εύκολη λύση καθώς CPU διαθέτει κάθε προσωπικός υπολογιστής. Το </a:t>
            </a:r>
            <a:r>
              <a:rPr lang="en-US" sz="2200" dirty="0"/>
              <a:t>R</a:t>
            </a:r>
            <a:r>
              <a:rPr lang="el-GR" sz="2200" dirty="0" err="1"/>
              <a:t>aspberry</a:t>
            </a:r>
            <a:r>
              <a:rPr lang="el-GR" sz="2200" dirty="0"/>
              <a:t> </a:t>
            </a:r>
            <a:r>
              <a:rPr lang="el-GR" sz="2200" dirty="0" err="1"/>
              <a:t>Pi</a:t>
            </a:r>
            <a:r>
              <a:rPr lang="el-GR" sz="2200" dirty="0"/>
              <a:t> είναι ακόμα πιο φθηνή επιλογή γιατί κυμαίνεται από </a:t>
            </a:r>
            <a:r>
              <a:rPr lang="en-US" sz="2200"/>
              <a:t>15-100</a:t>
            </a:r>
            <a:r>
              <a:rPr lang="el-GR" sz="2200"/>
              <a:t>$ </a:t>
            </a:r>
            <a:r>
              <a:rPr lang="el-GR" sz="2200" dirty="0"/>
              <a:t>στην αγορά.</a:t>
            </a:r>
          </a:p>
        </p:txBody>
      </p:sp>
    </p:spTree>
    <p:extLst>
      <p:ext uri="{BB962C8B-B14F-4D97-AF65-F5344CB8AC3E}">
        <p14:creationId xmlns:p14="http://schemas.microsoft.com/office/powerpoint/2010/main" val="860478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45BF3F2-3FDC-3D18-1449-42BFF9C3FDC0}"/>
              </a:ext>
            </a:extLst>
          </p:cNvPr>
          <p:cNvSpPr>
            <a:spLocks noGrp="1"/>
          </p:cNvSpPr>
          <p:nvPr>
            <p:ph type="title"/>
          </p:nvPr>
        </p:nvSpPr>
        <p:spPr>
          <a:xfrm>
            <a:off x="286869" y="1673646"/>
            <a:ext cx="9233650" cy="640080"/>
          </a:xfrm>
        </p:spPr>
        <p:txBody>
          <a:bodyPr anchor="ctr">
            <a:normAutofit fontScale="90000"/>
          </a:bodyPr>
          <a:lstStyle/>
          <a:p>
            <a:r>
              <a:rPr lang="el-GR" b="1" dirty="0"/>
              <a:t>Σύγκριση μοντέλων </a:t>
            </a:r>
            <a:r>
              <a:rPr lang="en-US" b="1" dirty="0"/>
              <a:t>– Single vs Multithreading DPU (1/2)</a:t>
            </a:r>
            <a:endParaRPr lang="el-GR" dirty="0"/>
          </a:p>
        </p:txBody>
      </p:sp>
      <p:sp>
        <p:nvSpPr>
          <p:cNvPr id="4" name="TextBox 3">
            <a:extLst>
              <a:ext uri="{FF2B5EF4-FFF2-40B4-BE49-F238E27FC236}">
                <a16:creationId xmlns:a16="http://schemas.microsoft.com/office/drawing/2014/main" id="{1FE1F48C-55AB-D4DF-F740-DC2CA1AA1E7B}"/>
              </a:ext>
            </a:extLst>
          </p:cNvPr>
          <p:cNvSpPr txBox="1"/>
          <p:nvPr/>
        </p:nvSpPr>
        <p:spPr>
          <a:xfrm>
            <a:off x="286870" y="2415811"/>
            <a:ext cx="11618260" cy="2862322"/>
          </a:xfrm>
          <a:prstGeom prst="rect">
            <a:avLst/>
          </a:prstGeom>
          <a:noFill/>
        </p:spPr>
        <p:txBody>
          <a:bodyPr wrap="square">
            <a:spAutoFit/>
          </a:bodyPr>
          <a:lstStyle/>
          <a:p>
            <a:pPr marL="285750" indent="-285750" algn="just">
              <a:buFont typeface="Arial" panose="020B0604020202020204" pitchFamily="34" charset="0"/>
              <a:buChar char="•"/>
            </a:pPr>
            <a:r>
              <a:rPr lang="el-GR" dirty="0">
                <a:latin typeface="+mj-lt"/>
              </a:rPr>
              <a:t>Αν και η</a:t>
            </a:r>
            <a:r>
              <a:rPr lang="en-US" dirty="0">
                <a:latin typeface="+mj-lt"/>
              </a:rPr>
              <a:t> </a:t>
            </a:r>
            <a:r>
              <a:rPr lang="el-GR" dirty="0">
                <a:latin typeface="+mj-lt"/>
              </a:rPr>
              <a:t>DPU είναι ο ταχύτερος τρόπος εκτέλεσης ενός μοντέλου, μπορούμε να μειώσουμε περαιτέρω τον χρόνο εκτέλεσης χρησιμοποιώντας και τις δύο DPU που διαθέτει το σύστημά μας. Για να γίνει αυτό προσθέσαμε </a:t>
            </a:r>
            <a:r>
              <a:rPr lang="en-US" dirty="0">
                <a:latin typeface="+mj-lt"/>
              </a:rPr>
              <a:t>threads</a:t>
            </a:r>
            <a:r>
              <a:rPr lang="el-GR" dirty="0">
                <a:latin typeface="+mj-lt"/>
              </a:rPr>
              <a:t> στον κώδικα και με αυτόν τον τρόπο μπορούμε να επεξεργαζόμαστε τα δεδομένα παράλληλα.</a:t>
            </a:r>
            <a:endParaRPr lang="en-US" dirty="0">
              <a:latin typeface="+mj-lt"/>
            </a:endParaRPr>
          </a:p>
          <a:p>
            <a:pPr algn="just"/>
            <a:endParaRPr lang="en-US" dirty="0">
              <a:latin typeface="+mj-lt"/>
            </a:endParaRPr>
          </a:p>
          <a:p>
            <a:pPr algn="just"/>
            <a:endParaRPr lang="en-US" dirty="0">
              <a:latin typeface="+mj-lt"/>
            </a:endParaRPr>
          </a:p>
          <a:p>
            <a:pPr algn="just"/>
            <a:endParaRPr lang="en-US" dirty="0">
              <a:latin typeface="+mj-lt"/>
            </a:endParaRPr>
          </a:p>
          <a:p>
            <a:pPr algn="just"/>
            <a:endParaRPr lang="en-US" dirty="0">
              <a:latin typeface="+mj-lt"/>
            </a:endParaRPr>
          </a:p>
          <a:p>
            <a:pPr algn="just"/>
            <a:endParaRPr lang="en-US" dirty="0">
              <a:latin typeface="+mj-lt"/>
            </a:endParaRPr>
          </a:p>
          <a:p>
            <a:pPr algn="just"/>
            <a:endParaRPr lang="en-US" dirty="0">
              <a:latin typeface="+mj-lt"/>
            </a:endParaRPr>
          </a:p>
          <a:p>
            <a:pPr algn="just"/>
            <a:endParaRPr lang="el-GR" dirty="0">
              <a:latin typeface="+mj-lt"/>
            </a:endParaRPr>
          </a:p>
        </p:txBody>
      </p:sp>
      <p:graphicFrame>
        <p:nvGraphicFramePr>
          <p:cNvPr id="3" name="Πίνακας 2">
            <a:extLst>
              <a:ext uri="{FF2B5EF4-FFF2-40B4-BE49-F238E27FC236}">
                <a16:creationId xmlns:a16="http://schemas.microsoft.com/office/drawing/2014/main" id="{A18C61F4-277A-019A-AAC0-7297DAD0EE44}"/>
              </a:ext>
            </a:extLst>
          </p:cNvPr>
          <p:cNvGraphicFramePr>
            <a:graphicFrameLocks noGrp="1"/>
          </p:cNvGraphicFramePr>
          <p:nvPr>
            <p:extLst>
              <p:ext uri="{D42A27DB-BD31-4B8C-83A1-F6EECF244321}">
                <p14:modId xmlns:p14="http://schemas.microsoft.com/office/powerpoint/2010/main" val="3802892600"/>
              </p:ext>
            </p:extLst>
          </p:nvPr>
        </p:nvGraphicFramePr>
        <p:xfrm>
          <a:off x="959226" y="4042231"/>
          <a:ext cx="10408022" cy="2471805"/>
        </p:xfrm>
        <a:graphic>
          <a:graphicData uri="http://schemas.openxmlformats.org/drawingml/2006/table">
            <a:tbl>
              <a:tblPr firstRow="1" firstCol="1" bandRow="1">
                <a:tableStyleId>{5C22544A-7EE6-4342-B048-85BDC9FD1C3A}</a:tableStyleId>
              </a:tblPr>
              <a:tblGrid>
                <a:gridCol w="2251268">
                  <a:extLst>
                    <a:ext uri="{9D8B030D-6E8A-4147-A177-3AD203B41FA5}">
                      <a16:colId xmlns:a16="http://schemas.microsoft.com/office/drawing/2014/main" val="1755826574"/>
                    </a:ext>
                  </a:extLst>
                </a:gridCol>
                <a:gridCol w="1244488">
                  <a:extLst>
                    <a:ext uri="{9D8B030D-6E8A-4147-A177-3AD203B41FA5}">
                      <a16:colId xmlns:a16="http://schemas.microsoft.com/office/drawing/2014/main" val="2597682526"/>
                    </a:ext>
                  </a:extLst>
                </a:gridCol>
                <a:gridCol w="1309324">
                  <a:extLst>
                    <a:ext uri="{9D8B030D-6E8A-4147-A177-3AD203B41FA5}">
                      <a16:colId xmlns:a16="http://schemas.microsoft.com/office/drawing/2014/main" val="2397458426"/>
                    </a:ext>
                  </a:extLst>
                </a:gridCol>
                <a:gridCol w="1264024">
                  <a:extLst>
                    <a:ext uri="{9D8B030D-6E8A-4147-A177-3AD203B41FA5}">
                      <a16:colId xmlns:a16="http://schemas.microsoft.com/office/drawing/2014/main" val="3623444749"/>
                    </a:ext>
                  </a:extLst>
                </a:gridCol>
                <a:gridCol w="1317812">
                  <a:extLst>
                    <a:ext uri="{9D8B030D-6E8A-4147-A177-3AD203B41FA5}">
                      <a16:colId xmlns:a16="http://schemas.microsoft.com/office/drawing/2014/main" val="2129697421"/>
                    </a:ext>
                  </a:extLst>
                </a:gridCol>
                <a:gridCol w="1389529">
                  <a:extLst>
                    <a:ext uri="{9D8B030D-6E8A-4147-A177-3AD203B41FA5}">
                      <a16:colId xmlns:a16="http://schemas.microsoft.com/office/drawing/2014/main" val="929114525"/>
                    </a:ext>
                  </a:extLst>
                </a:gridCol>
                <a:gridCol w="1631577">
                  <a:extLst>
                    <a:ext uri="{9D8B030D-6E8A-4147-A177-3AD203B41FA5}">
                      <a16:colId xmlns:a16="http://schemas.microsoft.com/office/drawing/2014/main" val="280095195"/>
                    </a:ext>
                  </a:extLst>
                </a:gridCol>
              </a:tblGrid>
              <a:tr h="823935">
                <a:tc>
                  <a:txBody>
                    <a:bodyPr/>
                    <a:lstStyle/>
                    <a:p>
                      <a:pPr indent="457200" algn="ctr">
                        <a:lnSpc>
                          <a:spcPct val="200000"/>
                        </a:lnSpc>
                      </a:pPr>
                      <a:r>
                        <a:rPr lang="en-US" sz="1200" dirty="0">
                          <a:effectLst/>
                        </a:rPr>
                        <a:t>Number of Samples</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n-US" sz="1200" dirty="0">
                          <a:effectLst/>
                        </a:rPr>
                        <a:t>10</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n-US" sz="1200" dirty="0">
                          <a:effectLst/>
                        </a:rPr>
                        <a:t>100</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n-US" sz="1200" dirty="0">
                          <a:effectLst/>
                        </a:rPr>
                        <a:t>500</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n-US" sz="1200" dirty="0">
                          <a:effectLst/>
                        </a:rPr>
                        <a:t>1000</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n-US" sz="1200" dirty="0">
                          <a:effectLst/>
                        </a:rPr>
                        <a:t>3000</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n-US" sz="1200" dirty="0">
                          <a:effectLst/>
                        </a:rPr>
                        <a:t>5000</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3676038793"/>
                  </a:ext>
                </a:extLst>
              </a:tr>
              <a:tr h="823935">
                <a:tc>
                  <a:txBody>
                    <a:bodyPr/>
                    <a:lstStyle/>
                    <a:p>
                      <a:pPr indent="457200" algn="ctr">
                        <a:lnSpc>
                          <a:spcPct val="200000"/>
                        </a:lnSpc>
                      </a:pPr>
                      <a:r>
                        <a:rPr lang="en-US" sz="1200" dirty="0">
                          <a:effectLst/>
                        </a:rPr>
                        <a:t>Single DPU runtime</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n-US" sz="1200">
                          <a:effectLst/>
                        </a:rPr>
                        <a:t>0,5 sec</a:t>
                      </a:r>
                      <a:endParaRPr lang="el-GR"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a:effectLst/>
                        </a:rPr>
                        <a:t>0,6 sec</a:t>
                      </a:r>
                      <a:endParaRPr lang="el-GR"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a:effectLst/>
                        </a:rPr>
                        <a:t>0,81 sec</a:t>
                      </a:r>
                      <a:endParaRPr lang="el-GR"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a:effectLst/>
                        </a:rPr>
                        <a:t>1,17 sec</a:t>
                      </a:r>
                      <a:endParaRPr lang="el-GR"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a:effectLst/>
                        </a:rPr>
                        <a:t>2,44 sec</a:t>
                      </a:r>
                      <a:endParaRPr lang="el-GR"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dirty="0">
                          <a:effectLst/>
                        </a:rPr>
                        <a:t>3,71 sec</a:t>
                      </a:r>
                      <a:endParaRPr lang="el-GR"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325305325"/>
                  </a:ext>
                </a:extLst>
              </a:tr>
              <a:tr h="823935">
                <a:tc>
                  <a:txBody>
                    <a:bodyPr/>
                    <a:lstStyle/>
                    <a:p>
                      <a:pPr indent="457200" algn="ctr">
                        <a:lnSpc>
                          <a:spcPct val="200000"/>
                        </a:lnSpc>
                      </a:pPr>
                      <a:r>
                        <a:rPr lang="en-US" sz="1200" dirty="0">
                          <a:effectLst/>
                        </a:rPr>
                        <a:t>Multithreading DPU runtime</a:t>
                      </a:r>
                      <a:endParaRPr lang="el-GR" sz="1200"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indent="457200" algn="ctr">
                        <a:lnSpc>
                          <a:spcPct val="200000"/>
                        </a:lnSpc>
                      </a:pPr>
                      <a:r>
                        <a:rPr lang="en-US" sz="1200">
                          <a:effectLst/>
                        </a:rPr>
                        <a:t>0,008 sec</a:t>
                      </a:r>
                      <a:endParaRPr lang="el-GR"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a:effectLst/>
                        </a:rPr>
                        <a:t>0,05 sec</a:t>
                      </a:r>
                      <a:endParaRPr lang="el-GR"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a:effectLst/>
                        </a:rPr>
                        <a:t>0,25 sec</a:t>
                      </a:r>
                      <a:endParaRPr lang="el-GR"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a:effectLst/>
                        </a:rPr>
                        <a:t>0,5 sec</a:t>
                      </a:r>
                      <a:endParaRPr lang="el-GR"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a:effectLst/>
                        </a:rPr>
                        <a:t>1,5 sec</a:t>
                      </a:r>
                      <a:endParaRPr lang="el-GR"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lnSpc>
                          <a:spcPct val="200000"/>
                        </a:lnSpc>
                      </a:pPr>
                      <a:r>
                        <a:rPr lang="en-US" sz="1200" dirty="0">
                          <a:effectLst/>
                        </a:rPr>
                        <a:t>2,5 sec</a:t>
                      </a:r>
                      <a:endParaRPr lang="el-GR"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045087068"/>
                  </a:ext>
                </a:extLst>
              </a:tr>
            </a:tbl>
          </a:graphicData>
        </a:graphic>
      </p:graphicFrame>
    </p:spTree>
    <p:extLst>
      <p:ext uri="{BB962C8B-B14F-4D97-AF65-F5344CB8AC3E}">
        <p14:creationId xmlns:p14="http://schemas.microsoft.com/office/powerpoint/2010/main" val="3063578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7DF7223-133F-B98C-67A6-7D0C6B7902A4}"/>
              </a:ext>
            </a:extLst>
          </p:cNvPr>
          <p:cNvSpPr>
            <a:spLocks noGrp="1"/>
          </p:cNvSpPr>
          <p:nvPr>
            <p:ph type="title"/>
          </p:nvPr>
        </p:nvSpPr>
        <p:spPr>
          <a:xfrm>
            <a:off x="294887" y="1255059"/>
            <a:ext cx="7737976" cy="1259003"/>
          </a:xfrm>
        </p:spPr>
        <p:txBody>
          <a:bodyPr>
            <a:normAutofit/>
          </a:bodyPr>
          <a:lstStyle/>
          <a:p>
            <a:r>
              <a:rPr lang="el-GR" b="1" dirty="0"/>
              <a:t>Μηχανική Μάθηση – </a:t>
            </a:r>
            <a:r>
              <a:rPr lang="el-GR" b="1" dirty="0" err="1"/>
              <a:t>Νευρωνικά</a:t>
            </a:r>
            <a:r>
              <a:rPr lang="el-GR" b="1" dirty="0"/>
              <a:t> Δίκτυα</a:t>
            </a:r>
            <a:endParaRPr lang="el-GR" sz="4000" dirty="0"/>
          </a:p>
        </p:txBody>
      </p:sp>
      <p:sp>
        <p:nvSpPr>
          <p:cNvPr id="3" name="Θέση περιεχομένου 2">
            <a:extLst>
              <a:ext uri="{FF2B5EF4-FFF2-40B4-BE49-F238E27FC236}">
                <a16:creationId xmlns:a16="http://schemas.microsoft.com/office/drawing/2014/main" id="{4326B18A-76A4-2C5C-FBE7-ECD9C1472D0D}"/>
              </a:ext>
            </a:extLst>
          </p:cNvPr>
          <p:cNvSpPr>
            <a:spLocks noGrp="1"/>
          </p:cNvSpPr>
          <p:nvPr>
            <p:ph sz="quarter" idx="13"/>
          </p:nvPr>
        </p:nvSpPr>
        <p:spPr>
          <a:xfrm>
            <a:off x="286871" y="2427104"/>
            <a:ext cx="4975411" cy="4141758"/>
          </a:xfrm>
        </p:spPr>
        <p:txBody>
          <a:bodyPr>
            <a:normAutofit/>
          </a:bodyPr>
          <a:lstStyle/>
          <a:p>
            <a:pPr algn="just"/>
            <a:r>
              <a:rPr lang="en-US" sz="1800" dirty="0">
                <a:solidFill>
                  <a:schemeClr val="tx1"/>
                </a:solidFill>
              </a:rPr>
              <a:t>Η </a:t>
            </a:r>
            <a:r>
              <a:rPr lang="el-GR" sz="1800" dirty="0">
                <a:solidFill>
                  <a:schemeClr val="tx1"/>
                </a:solidFill>
              </a:rPr>
              <a:t>μηχανική μάθηση αποτελεί έναν κλάδο</a:t>
            </a:r>
            <a:r>
              <a:rPr lang="en-US" sz="1800" dirty="0">
                <a:solidFill>
                  <a:schemeClr val="tx1"/>
                </a:solidFill>
              </a:rPr>
              <a:t> </a:t>
            </a:r>
            <a:r>
              <a:rPr lang="en-US" sz="1800" dirty="0" err="1">
                <a:solidFill>
                  <a:schemeClr val="tx1"/>
                </a:solidFill>
              </a:rPr>
              <a:t>της</a:t>
            </a:r>
            <a:r>
              <a:rPr lang="en-US" sz="1800" dirty="0">
                <a:solidFill>
                  <a:schemeClr val="tx1"/>
                </a:solidFill>
              </a:rPr>
              <a:t> </a:t>
            </a:r>
            <a:r>
              <a:rPr lang="en-US" sz="1800" dirty="0" err="1">
                <a:solidFill>
                  <a:schemeClr val="tx1"/>
                </a:solidFill>
              </a:rPr>
              <a:t>Τεχνητής</a:t>
            </a:r>
            <a:r>
              <a:rPr lang="en-US" sz="1800" dirty="0">
                <a:solidFill>
                  <a:schemeClr val="tx1"/>
                </a:solidFill>
              </a:rPr>
              <a:t> </a:t>
            </a:r>
            <a:r>
              <a:rPr lang="en-US" sz="1800" dirty="0" err="1">
                <a:solidFill>
                  <a:schemeClr val="tx1"/>
                </a:solidFill>
              </a:rPr>
              <a:t>Νοημοσύνης</a:t>
            </a:r>
            <a:r>
              <a:rPr lang="en-US" sz="1800" dirty="0">
                <a:solidFill>
                  <a:schemeClr val="tx1"/>
                </a:solidFill>
              </a:rPr>
              <a:t>. </a:t>
            </a:r>
            <a:r>
              <a:rPr lang="el-GR" sz="1800" dirty="0">
                <a:solidFill>
                  <a:schemeClr val="tx1"/>
                </a:solidFill>
              </a:rPr>
              <a:t>Χαρακτηρίζεται </a:t>
            </a:r>
            <a:r>
              <a:rPr lang="en-US" sz="1800" dirty="0">
                <a:solidFill>
                  <a:schemeClr val="tx1"/>
                </a:solidFill>
              </a:rPr>
              <a:t>από </a:t>
            </a:r>
            <a:r>
              <a:rPr lang="el-GR" sz="1800" dirty="0">
                <a:solidFill>
                  <a:schemeClr val="tx1"/>
                </a:solidFill>
              </a:rPr>
              <a:t>το</a:t>
            </a:r>
            <a:r>
              <a:rPr lang="en-US" sz="1800" dirty="0">
                <a:solidFill>
                  <a:schemeClr val="tx1"/>
                </a:solidFill>
              </a:rPr>
              <a:t> </a:t>
            </a:r>
            <a:r>
              <a:rPr lang="el-GR" sz="1800" dirty="0">
                <a:solidFill>
                  <a:schemeClr val="tx1"/>
                </a:solidFill>
              </a:rPr>
              <a:t>γεγονός ότι οι υπολογιστές μαθαίνουν </a:t>
            </a:r>
            <a:r>
              <a:rPr lang="en-US" sz="1800" dirty="0">
                <a:solidFill>
                  <a:schemeClr val="tx1"/>
                </a:solidFill>
              </a:rPr>
              <a:t>από τα </a:t>
            </a:r>
            <a:r>
              <a:rPr lang="el-GR" sz="1800" dirty="0">
                <a:solidFill>
                  <a:schemeClr val="tx1"/>
                </a:solidFill>
              </a:rPr>
              <a:t>δεδομένα που τους</a:t>
            </a:r>
            <a:r>
              <a:rPr lang="en-US" sz="1800" dirty="0">
                <a:solidFill>
                  <a:schemeClr val="tx1"/>
                </a:solidFill>
              </a:rPr>
              <a:t> πα</a:t>
            </a:r>
            <a:r>
              <a:rPr lang="en-US" sz="1800" dirty="0" err="1">
                <a:solidFill>
                  <a:schemeClr val="tx1"/>
                </a:solidFill>
              </a:rPr>
              <a:t>ρέχουμε</a:t>
            </a:r>
            <a:r>
              <a:rPr lang="en-US" sz="1800" dirty="0">
                <a:solidFill>
                  <a:schemeClr val="tx1"/>
                </a:solidFill>
              </a:rPr>
              <a:t> </a:t>
            </a:r>
            <a:r>
              <a:rPr lang="en-US" sz="1800" dirty="0" err="1">
                <a:solidFill>
                  <a:schemeClr val="tx1"/>
                </a:solidFill>
              </a:rPr>
              <a:t>χωρίς</a:t>
            </a:r>
            <a:r>
              <a:rPr lang="en-US" sz="1800" dirty="0">
                <a:solidFill>
                  <a:schemeClr val="tx1"/>
                </a:solidFill>
              </a:rPr>
              <a:t> να π</a:t>
            </a:r>
            <a:r>
              <a:rPr lang="en-US" sz="1800" dirty="0" err="1">
                <a:solidFill>
                  <a:schemeClr val="tx1"/>
                </a:solidFill>
              </a:rPr>
              <a:t>ρογρ</a:t>
            </a:r>
            <a:r>
              <a:rPr lang="en-US" sz="1800" dirty="0">
                <a:solidFill>
                  <a:schemeClr val="tx1"/>
                </a:solidFill>
              </a:rPr>
              <a:t>αμματίζονται ρητά</a:t>
            </a:r>
            <a:r>
              <a:rPr lang="el-GR" sz="1800" dirty="0">
                <a:solidFill>
                  <a:schemeClr val="tx1"/>
                </a:solidFill>
              </a:rPr>
              <a:t>.</a:t>
            </a:r>
            <a:endParaRPr lang="el-GR" sz="1800" dirty="0"/>
          </a:p>
          <a:p>
            <a:pPr algn="just"/>
            <a:r>
              <a:rPr lang="el-GR" sz="1800" dirty="0"/>
              <a:t>Τα </a:t>
            </a:r>
            <a:r>
              <a:rPr lang="el-GR" sz="1800" dirty="0" err="1"/>
              <a:t>νευρωνικά</a:t>
            </a:r>
            <a:r>
              <a:rPr lang="el-GR" sz="1800" dirty="0"/>
              <a:t> δίκτυα αποτελούν έναν αλγόριθμο ΜΜ εμπνευσμένο από τα βιολογικά </a:t>
            </a:r>
            <a:r>
              <a:rPr lang="el-GR" sz="1800" dirty="0" err="1"/>
              <a:t>νευρωνικά</a:t>
            </a:r>
            <a:r>
              <a:rPr lang="el-GR" sz="1800" dirty="0"/>
              <a:t> δίκτυα. Κάθε ΝΝ περιέχει κόμβους που δημιουργούν συνδέσεις με άλλους κόμβους.</a:t>
            </a:r>
          </a:p>
          <a:p>
            <a:pPr algn="just"/>
            <a:r>
              <a:rPr lang="el-GR" sz="1800" dirty="0"/>
              <a:t>Σε κάθε κρυφό νευρώνα πολλαπλασιάζεται κάθε είσοδος με το αντίστοιχο βάρος και υπολογίζεται το συνολικό άθροισμα. Αυτό το άθροισμα αποτελεί την είσοδο για τη συνάρτηση ενεργοποίησης φ, που αποτελεί την έξοδο του Νευρώνα.</a:t>
            </a:r>
          </a:p>
          <a:p>
            <a:endParaRPr lang="el-GR" dirty="0"/>
          </a:p>
        </p:txBody>
      </p:sp>
      <p:pic>
        <p:nvPicPr>
          <p:cNvPr id="4" name="Εικόνα 3" descr="Εικόνα που περιέχει κύκλος, σχεδίαση&#10;&#10;Περιγραφή που δημιουργήθηκε αυτόματα">
            <a:extLst>
              <a:ext uri="{FF2B5EF4-FFF2-40B4-BE49-F238E27FC236}">
                <a16:creationId xmlns:a16="http://schemas.microsoft.com/office/drawing/2014/main" id="{06C53A87-5908-BE0E-8736-B1C8B5AC5F1E}"/>
              </a:ext>
            </a:extLst>
          </p:cNvPr>
          <p:cNvPicPr>
            <a:picLocks noChangeAspect="1"/>
          </p:cNvPicPr>
          <p:nvPr/>
        </p:nvPicPr>
        <p:blipFill>
          <a:blip r:embed="rId2"/>
          <a:stretch>
            <a:fillRect/>
          </a:stretch>
        </p:blipFill>
        <p:spPr>
          <a:xfrm>
            <a:off x="5427177" y="2884962"/>
            <a:ext cx="2270463" cy="2648038"/>
          </a:xfrm>
          <a:prstGeom prst="rect">
            <a:avLst/>
          </a:prstGeom>
        </p:spPr>
      </p:pic>
      <p:pic>
        <p:nvPicPr>
          <p:cNvPr id="5" name="Εικόνα 4" descr="Εικόνα που περιέχει γραμμή, λευκό, κύκλος, διάγραμμα&#10;&#10;Περιγραφή που δημιουργήθηκε αυτόματα">
            <a:extLst>
              <a:ext uri="{FF2B5EF4-FFF2-40B4-BE49-F238E27FC236}">
                <a16:creationId xmlns:a16="http://schemas.microsoft.com/office/drawing/2014/main" id="{8CA59D57-B67D-95BF-78E3-A72E04C8F0E9}"/>
              </a:ext>
            </a:extLst>
          </p:cNvPr>
          <p:cNvPicPr>
            <a:picLocks noChangeAspect="1"/>
          </p:cNvPicPr>
          <p:nvPr/>
        </p:nvPicPr>
        <p:blipFill>
          <a:blip r:embed="rId3"/>
          <a:stretch>
            <a:fillRect/>
          </a:stretch>
        </p:blipFill>
        <p:spPr>
          <a:xfrm>
            <a:off x="7862535" y="3180447"/>
            <a:ext cx="4042594" cy="2016816"/>
          </a:xfrm>
          <a:prstGeom prst="rect">
            <a:avLst/>
          </a:prstGeom>
        </p:spPr>
      </p:pic>
    </p:spTree>
    <p:extLst>
      <p:ext uri="{BB962C8B-B14F-4D97-AF65-F5344CB8AC3E}">
        <p14:creationId xmlns:p14="http://schemas.microsoft.com/office/powerpoint/2010/main" val="2104277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4B71181-E280-DF44-97D2-AC45112F10A8}"/>
              </a:ext>
            </a:extLst>
          </p:cNvPr>
          <p:cNvSpPr>
            <a:spLocks noGrp="1"/>
          </p:cNvSpPr>
          <p:nvPr>
            <p:ph type="title"/>
          </p:nvPr>
        </p:nvSpPr>
        <p:spPr>
          <a:xfrm>
            <a:off x="270554" y="1652733"/>
            <a:ext cx="9940604" cy="640080"/>
          </a:xfrm>
        </p:spPr>
        <p:txBody>
          <a:bodyPr>
            <a:normAutofit fontScale="90000"/>
          </a:bodyPr>
          <a:lstStyle/>
          <a:p>
            <a:r>
              <a:rPr lang="el-GR" b="1" dirty="0"/>
              <a:t>Σύγκριση μοντέλων </a:t>
            </a:r>
            <a:r>
              <a:rPr lang="en-US" b="1" dirty="0"/>
              <a:t>– Single vs Multithreading DPU (2/2)</a:t>
            </a:r>
            <a:endParaRPr lang="el-GR" dirty="0"/>
          </a:p>
        </p:txBody>
      </p:sp>
      <p:sp>
        <p:nvSpPr>
          <p:cNvPr id="3" name="Θέση περιεχομένου 2">
            <a:extLst>
              <a:ext uri="{FF2B5EF4-FFF2-40B4-BE49-F238E27FC236}">
                <a16:creationId xmlns:a16="http://schemas.microsoft.com/office/drawing/2014/main" id="{A303A81D-F220-FFCE-9C7C-DF03F65EE467}"/>
              </a:ext>
            </a:extLst>
          </p:cNvPr>
          <p:cNvSpPr>
            <a:spLocks noGrp="1"/>
          </p:cNvSpPr>
          <p:nvPr>
            <p:ph sz="quarter" idx="13"/>
          </p:nvPr>
        </p:nvSpPr>
        <p:spPr>
          <a:xfrm>
            <a:off x="270554" y="2447365"/>
            <a:ext cx="4140081" cy="4410635"/>
          </a:xfrm>
        </p:spPr>
        <p:txBody>
          <a:bodyPr>
            <a:normAutofit/>
          </a:bodyPr>
          <a:lstStyle/>
          <a:p>
            <a:pPr algn="just"/>
            <a:r>
              <a:rPr lang="el-GR" sz="1800" dirty="0">
                <a:latin typeface="+mj-lt"/>
              </a:rPr>
              <a:t>Καθώς τα δείγματα αυξάνονται, καταλήγουμε στο συμπέρασμα ότι το </a:t>
            </a:r>
            <a:r>
              <a:rPr lang="en-US" sz="1800" dirty="0">
                <a:latin typeface="+mj-lt"/>
              </a:rPr>
              <a:t>multithreading </a:t>
            </a:r>
            <a:r>
              <a:rPr lang="el-GR" sz="1800" dirty="0">
                <a:latin typeface="+mj-lt"/>
              </a:rPr>
              <a:t>προσφέρει επιτάχυνση κατά περίπου μιάμιση φορά (1,5x) σε σχέση με μία </a:t>
            </a:r>
            <a:r>
              <a:rPr lang="en-US" sz="1800" dirty="0">
                <a:latin typeface="+mj-lt"/>
              </a:rPr>
              <a:t>DPU.</a:t>
            </a:r>
            <a:endParaRPr lang="el-GR" sz="1800" dirty="0"/>
          </a:p>
          <a:p>
            <a:pPr algn="just"/>
            <a:r>
              <a:rPr lang="el-GR" sz="1800" dirty="0"/>
              <a:t>Έτσι επιτυγχάνουμε, μία εξαιρετικά γρήγορη εκτέλεση του μοντέλου έχοντας μικρή απόκλιση στην ακρίβεια των προβλέψεων.</a:t>
            </a:r>
          </a:p>
        </p:txBody>
      </p:sp>
      <p:graphicFrame>
        <p:nvGraphicFramePr>
          <p:cNvPr id="4" name="Γράφημα 3">
            <a:extLst>
              <a:ext uri="{FF2B5EF4-FFF2-40B4-BE49-F238E27FC236}">
                <a16:creationId xmlns:a16="http://schemas.microsoft.com/office/drawing/2014/main" id="{E6C53224-5450-8316-C278-F5D7E25FCA9C}"/>
              </a:ext>
            </a:extLst>
          </p:cNvPr>
          <p:cNvGraphicFramePr/>
          <p:nvPr>
            <p:extLst>
              <p:ext uri="{D42A27DB-BD31-4B8C-83A1-F6EECF244321}">
                <p14:modId xmlns:p14="http://schemas.microsoft.com/office/powerpoint/2010/main" val="2005638737"/>
              </p:ext>
            </p:extLst>
          </p:nvPr>
        </p:nvGraphicFramePr>
        <p:xfrm>
          <a:off x="4410635" y="2569284"/>
          <a:ext cx="7288306" cy="39776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954607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4576A62F-4703-728F-970B-E39CDAA5C26E}"/>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b="1" kern="1200">
                <a:solidFill>
                  <a:srgbClr val="FFFFFF"/>
                </a:solidFill>
                <a:latin typeface="+mj-lt"/>
                <a:ea typeface="+mj-ea"/>
                <a:cs typeface="+mj-cs"/>
              </a:rPr>
              <a:t>Σύνοψη</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Θέση περιεχομένου 2">
            <a:extLst>
              <a:ext uri="{FF2B5EF4-FFF2-40B4-BE49-F238E27FC236}">
                <a16:creationId xmlns:a16="http://schemas.microsoft.com/office/drawing/2014/main" id="{C6B78163-4B94-587C-8614-863C82339F3F}"/>
              </a:ext>
            </a:extLst>
          </p:cNvPr>
          <p:cNvSpPr>
            <a:spLocks noGrp="1"/>
          </p:cNvSpPr>
          <p:nvPr>
            <p:ph sz="quarter" idx="13"/>
          </p:nvPr>
        </p:nvSpPr>
        <p:spPr>
          <a:xfrm>
            <a:off x="4447308" y="591344"/>
            <a:ext cx="7057858" cy="5585619"/>
          </a:xfrm>
        </p:spPr>
        <p:txBody>
          <a:bodyPr vert="horz" lIns="91440" tIns="45720" rIns="91440" bIns="45720" rtlCol="0" anchor="ctr">
            <a:normAutofit/>
          </a:bodyPr>
          <a:lstStyle/>
          <a:p>
            <a:pPr algn="just"/>
            <a:r>
              <a:rPr lang="en-US" sz="2200" dirty="0" err="1">
                <a:solidFill>
                  <a:schemeClr val="tx1"/>
                </a:solidFill>
              </a:rPr>
              <a:t>Εν</a:t>
            </a:r>
            <a:r>
              <a:rPr lang="en-US" sz="2200" dirty="0">
                <a:solidFill>
                  <a:schemeClr val="tx1"/>
                </a:solidFill>
              </a:rPr>
              <a:t> κατα</a:t>
            </a:r>
            <a:r>
              <a:rPr lang="en-US" sz="2200" dirty="0" err="1">
                <a:solidFill>
                  <a:schemeClr val="tx1"/>
                </a:solidFill>
              </a:rPr>
              <a:t>κλείδι</a:t>
            </a:r>
            <a:r>
              <a:rPr lang="en-US" sz="2200" dirty="0">
                <a:solidFill>
                  <a:schemeClr val="tx1"/>
                </a:solidFill>
              </a:rPr>
              <a:t>, η πα</a:t>
            </a:r>
            <a:r>
              <a:rPr lang="en-US" sz="2200" dirty="0" err="1">
                <a:solidFill>
                  <a:schemeClr val="tx1"/>
                </a:solidFill>
              </a:rPr>
              <a:t>ρούσ</a:t>
            </a:r>
            <a:r>
              <a:rPr lang="en-US" sz="2200" dirty="0">
                <a:solidFill>
                  <a:schemeClr val="tx1"/>
                </a:solidFill>
              </a:rPr>
              <a:t>α εργασία αποτελεί μια καλή απεικόνιση του τρόπου με τον οποίο τα μοντέλα μηχανικής μάθησης </a:t>
            </a:r>
            <a:r>
              <a:rPr lang="el-GR" sz="2200" dirty="0">
                <a:solidFill>
                  <a:schemeClr val="tx1"/>
                </a:solidFill>
              </a:rPr>
              <a:t>εκτελούμενα σε συσκευές υλικού </a:t>
            </a:r>
            <a:r>
              <a:rPr lang="en-US" sz="2200" dirty="0">
                <a:solidFill>
                  <a:schemeClr val="tx1"/>
                </a:solidFill>
              </a:rPr>
              <a:t>μπ</a:t>
            </a:r>
            <a:r>
              <a:rPr lang="en-US" sz="2200" dirty="0" err="1">
                <a:solidFill>
                  <a:schemeClr val="tx1"/>
                </a:solidFill>
              </a:rPr>
              <a:t>ορούν</a:t>
            </a:r>
            <a:r>
              <a:rPr lang="en-US" sz="2200" dirty="0">
                <a:solidFill>
                  <a:schemeClr val="tx1"/>
                </a:solidFill>
              </a:rPr>
              <a:t> να βελτιώσουν </a:t>
            </a:r>
            <a:r>
              <a:rPr lang="en-US" sz="2200" dirty="0" err="1">
                <a:solidFill>
                  <a:schemeClr val="tx1"/>
                </a:solidFill>
              </a:rPr>
              <a:t>την</a:t>
            </a:r>
            <a:r>
              <a:rPr lang="en-US" sz="2200" dirty="0">
                <a:solidFill>
                  <a:schemeClr val="tx1"/>
                </a:solidFill>
              </a:rPr>
              <a:t> τα</a:t>
            </a:r>
            <a:r>
              <a:rPr lang="en-US" sz="2200" dirty="0" err="1">
                <a:solidFill>
                  <a:schemeClr val="tx1"/>
                </a:solidFill>
              </a:rPr>
              <a:t>χύτητ</a:t>
            </a:r>
            <a:r>
              <a:rPr lang="en-US" sz="2200" dirty="0">
                <a:solidFill>
                  <a:schemeClr val="tx1"/>
                </a:solidFill>
              </a:rPr>
              <a:t>α</a:t>
            </a:r>
            <a:r>
              <a:rPr lang="el-GR" sz="2200" dirty="0">
                <a:solidFill>
                  <a:schemeClr val="tx1"/>
                </a:solidFill>
              </a:rPr>
              <a:t> τους.</a:t>
            </a:r>
            <a:r>
              <a:rPr lang="el-GR" sz="2200" dirty="0">
                <a:effectLst/>
                <a:latin typeface="Times New Roman" panose="02020603050405020304" pitchFamily="18" charset="0"/>
                <a:ea typeface="Times New Roman" panose="02020603050405020304" pitchFamily="18" charset="0"/>
              </a:rPr>
              <a:t> </a:t>
            </a:r>
            <a:r>
              <a:rPr lang="el-GR" sz="2200" dirty="0">
                <a:effectLst/>
                <a:ea typeface="Times New Roman" panose="02020603050405020304" pitchFamily="18" charset="0"/>
              </a:rPr>
              <a:t>Η μελλοντική υλοποίηση και των υπόλοιπων σταδίων του αλγορίθμου </a:t>
            </a:r>
            <a:r>
              <a:rPr lang="en-US" sz="2200" dirty="0">
                <a:effectLst/>
                <a:ea typeface="Times New Roman" panose="02020603050405020304" pitchFamily="18" charset="0"/>
              </a:rPr>
              <a:t>FLITC</a:t>
            </a:r>
            <a:r>
              <a:rPr lang="el-GR" sz="2200" dirty="0">
                <a:effectLst/>
                <a:ea typeface="Times New Roman" panose="02020603050405020304" pitchFamily="18" charset="0"/>
              </a:rPr>
              <a:t> με τη διαδικασία που αναλύσαμε θα συμβάλει στη μείωση της καθυστέρησης στην ανίχνευση σφαλμάτων στα δίκτυα διανομής ηλεκτρικής ενέργειας, οδηγώντας ενδεχομένως σε πολύ καλύτερη διαχείριση του δικτύου. </a:t>
            </a:r>
          </a:p>
          <a:p>
            <a:pPr algn="just"/>
            <a:endParaRPr lang="en-US" sz="2200" dirty="0">
              <a:solidFill>
                <a:schemeClr val="tx1"/>
              </a:solidFill>
            </a:endParaRPr>
          </a:p>
        </p:txBody>
      </p:sp>
    </p:spTree>
    <p:extLst>
      <p:ext uri="{BB962C8B-B14F-4D97-AF65-F5344CB8AC3E}">
        <p14:creationId xmlns:p14="http://schemas.microsoft.com/office/powerpoint/2010/main" val="3550082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3C3847D-2D37-20BC-7931-86B262DCA18D}"/>
              </a:ext>
            </a:extLst>
          </p:cNvPr>
          <p:cNvSpPr>
            <a:spLocks noGrp="1"/>
          </p:cNvSpPr>
          <p:nvPr>
            <p:ph type="title"/>
          </p:nvPr>
        </p:nvSpPr>
        <p:spPr/>
        <p:txBody>
          <a:bodyPr/>
          <a:lstStyle/>
          <a:p>
            <a:r>
              <a:rPr lang="el-GR" dirty="0"/>
              <a:t>Ακρίβεια μοντέλων</a:t>
            </a:r>
          </a:p>
        </p:txBody>
      </p:sp>
      <p:graphicFrame>
        <p:nvGraphicFramePr>
          <p:cNvPr id="4" name="Θέση περιεχομένου 3">
            <a:extLst>
              <a:ext uri="{FF2B5EF4-FFF2-40B4-BE49-F238E27FC236}">
                <a16:creationId xmlns:a16="http://schemas.microsoft.com/office/drawing/2014/main" id="{BDCE08F4-7B68-6DA4-1AF9-BDC4A4B0A938}"/>
              </a:ext>
            </a:extLst>
          </p:cNvPr>
          <p:cNvGraphicFramePr>
            <a:graphicFrameLocks noGrp="1"/>
          </p:cNvGraphicFramePr>
          <p:nvPr>
            <p:ph sz="quarter" idx="13"/>
          </p:nvPr>
        </p:nvGraphicFramePr>
        <p:xfrm>
          <a:off x="384108" y="2570365"/>
          <a:ext cx="11230716" cy="2993856"/>
        </p:xfrm>
        <a:graphic>
          <a:graphicData uri="http://schemas.openxmlformats.org/drawingml/2006/table">
            <a:tbl>
              <a:tblPr firstRow="1" bandRow="1">
                <a:tableStyleId>{5DA37D80-6434-44D0-A028-1B22A696006F}</a:tableStyleId>
              </a:tblPr>
              <a:tblGrid>
                <a:gridCol w="1604388">
                  <a:extLst>
                    <a:ext uri="{9D8B030D-6E8A-4147-A177-3AD203B41FA5}">
                      <a16:colId xmlns:a16="http://schemas.microsoft.com/office/drawing/2014/main" val="3734330328"/>
                    </a:ext>
                  </a:extLst>
                </a:gridCol>
                <a:gridCol w="1604388">
                  <a:extLst>
                    <a:ext uri="{9D8B030D-6E8A-4147-A177-3AD203B41FA5}">
                      <a16:colId xmlns:a16="http://schemas.microsoft.com/office/drawing/2014/main" val="1583639368"/>
                    </a:ext>
                  </a:extLst>
                </a:gridCol>
                <a:gridCol w="1604388">
                  <a:extLst>
                    <a:ext uri="{9D8B030D-6E8A-4147-A177-3AD203B41FA5}">
                      <a16:colId xmlns:a16="http://schemas.microsoft.com/office/drawing/2014/main" val="873342478"/>
                    </a:ext>
                  </a:extLst>
                </a:gridCol>
                <a:gridCol w="1604388">
                  <a:extLst>
                    <a:ext uri="{9D8B030D-6E8A-4147-A177-3AD203B41FA5}">
                      <a16:colId xmlns:a16="http://schemas.microsoft.com/office/drawing/2014/main" val="1230625884"/>
                    </a:ext>
                  </a:extLst>
                </a:gridCol>
                <a:gridCol w="1604388">
                  <a:extLst>
                    <a:ext uri="{9D8B030D-6E8A-4147-A177-3AD203B41FA5}">
                      <a16:colId xmlns:a16="http://schemas.microsoft.com/office/drawing/2014/main" val="1827540489"/>
                    </a:ext>
                  </a:extLst>
                </a:gridCol>
                <a:gridCol w="1604388">
                  <a:extLst>
                    <a:ext uri="{9D8B030D-6E8A-4147-A177-3AD203B41FA5}">
                      <a16:colId xmlns:a16="http://schemas.microsoft.com/office/drawing/2014/main" val="2544931755"/>
                    </a:ext>
                  </a:extLst>
                </a:gridCol>
                <a:gridCol w="1604388">
                  <a:extLst>
                    <a:ext uri="{9D8B030D-6E8A-4147-A177-3AD203B41FA5}">
                      <a16:colId xmlns:a16="http://schemas.microsoft.com/office/drawing/2014/main" val="2426201087"/>
                    </a:ext>
                  </a:extLst>
                </a:gridCol>
              </a:tblGrid>
              <a:tr h="997952">
                <a:tc>
                  <a:txBody>
                    <a:bodyPr/>
                    <a:lstStyle/>
                    <a:p>
                      <a:pPr algn="ctr"/>
                      <a:r>
                        <a:rPr lang="en-US" b="1" dirty="0"/>
                        <a:t>Model</a:t>
                      </a:r>
                      <a:endParaRPr lang="el-GR" b="1" dirty="0"/>
                    </a:p>
                  </a:txBody>
                  <a:tcPr/>
                </a:tc>
                <a:tc>
                  <a:txBody>
                    <a:bodyPr/>
                    <a:lstStyle/>
                    <a:p>
                      <a:pPr algn="ctr"/>
                      <a:r>
                        <a:rPr lang="en-US" dirty="0"/>
                        <a:t>FFNN</a:t>
                      </a:r>
                      <a:endParaRPr lang="el-GR" dirty="0"/>
                    </a:p>
                  </a:txBody>
                  <a:tcPr/>
                </a:tc>
                <a:tc>
                  <a:txBody>
                    <a:bodyPr/>
                    <a:lstStyle/>
                    <a:p>
                      <a:pPr algn="ctr"/>
                      <a:r>
                        <a:rPr lang="en-US" dirty="0"/>
                        <a:t>FBNN-1</a:t>
                      </a:r>
                      <a:endParaRPr lang="el-GR" dirty="0"/>
                    </a:p>
                  </a:txBody>
                  <a:tcPr/>
                </a:tc>
                <a:tc>
                  <a:txBody>
                    <a:bodyPr/>
                    <a:lstStyle/>
                    <a:p>
                      <a:pPr algn="ctr"/>
                      <a:r>
                        <a:rPr lang="en-US" dirty="0"/>
                        <a:t>FBNN-2</a:t>
                      </a:r>
                      <a:endParaRPr lang="el-GR" dirty="0"/>
                    </a:p>
                  </a:txBody>
                  <a:tcPr/>
                </a:tc>
                <a:tc>
                  <a:txBody>
                    <a:bodyPr/>
                    <a:lstStyle/>
                    <a:p>
                      <a:pPr algn="ctr"/>
                      <a:r>
                        <a:rPr lang="en-US" dirty="0"/>
                        <a:t>FBNN-3</a:t>
                      </a:r>
                      <a:endParaRPr lang="el-GR" dirty="0"/>
                    </a:p>
                  </a:txBody>
                  <a:tcPr/>
                </a:tc>
                <a:tc>
                  <a:txBody>
                    <a:bodyPr/>
                    <a:lstStyle/>
                    <a:p>
                      <a:pPr algn="ctr"/>
                      <a:r>
                        <a:rPr lang="en-US" dirty="0"/>
                        <a:t>FDNN</a:t>
                      </a:r>
                      <a:endParaRPr lang="el-GR" dirty="0"/>
                    </a:p>
                  </a:txBody>
                  <a:tcPr/>
                </a:tc>
                <a:tc>
                  <a:txBody>
                    <a:bodyPr/>
                    <a:lstStyle/>
                    <a:p>
                      <a:pPr algn="ctr"/>
                      <a:r>
                        <a:rPr lang="en-US" dirty="0"/>
                        <a:t>FCNN</a:t>
                      </a:r>
                      <a:endParaRPr lang="el-GR" dirty="0"/>
                    </a:p>
                  </a:txBody>
                  <a:tcPr/>
                </a:tc>
                <a:extLst>
                  <a:ext uri="{0D108BD9-81ED-4DB2-BD59-A6C34878D82A}">
                    <a16:rowId xmlns:a16="http://schemas.microsoft.com/office/drawing/2014/main" val="2082519801"/>
                  </a:ext>
                </a:extLst>
              </a:tr>
              <a:tr h="997952">
                <a:tc>
                  <a:txBody>
                    <a:bodyPr/>
                    <a:lstStyle/>
                    <a:p>
                      <a:pPr algn="ctr"/>
                      <a:r>
                        <a:rPr lang="en-US" b="1" dirty="0"/>
                        <a:t>Original (“h5”)</a:t>
                      </a:r>
                    </a:p>
                    <a:p>
                      <a:pPr algn="ctr"/>
                      <a:r>
                        <a:rPr lang="en-US" b="1" dirty="0"/>
                        <a:t>accuracy</a:t>
                      </a:r>
                      <a:endParaRPr lang="el-GR" b="1" dirty="0"/>
                    </a:p>
                  </a:txBody>
                  <a:tcPr/>
                </a:tc>
                <a:tc>
                  <a:txBody>
                    <a:bodyPr/>
                    <a:lstStyle/>
                    <a:p>
                      <a:pPr algn="ctr"/>
                      <a:r>
                        <a:rPr lang="en-US" dirty="0"/>
                        <a:t>89,7%</a:t>
                      </a:r>
                      <a:endParaRPr lang="el-GR" dirty="0"/>
                    </a:p>
                  </a:txBody>
                  <a:tcPr/>
                </a:tc>
                <a:tc>
                  <a:txBody>
                    <a:bodyPr/>
                    <a:lstStyle/>
                    <a:p>
                      <a:pPr algn="ctr"/>
                      <a:r>
                        <a:rPr lang="en-US" dirty="0"/>
                        <a:t>84,5%</a:t>
                      </a:r>
                      <a:endParaRPr lang="el-GR" dirty="0"/>
                    </a:p>
                  </a:txBody>
                  <a:tcPr/>
                </a:tc>
                <a:tc>
                  <a:txBody>
                    <a:bodyPr/>
                    <a:lstStyle/>
                    <a:p>
                      <a:pPr algn="ctr"/>
                      <a:r>
                        <a:rPr lang="en-US" dirty="0"/>
                        <a:t>91,2%</a:t>
                      </a:r>
                      <a:endParaRPr lang="el-GR" dirty="0"/>
                    </a:p>
                  </a:txBody>
                  <a:tcPr/>
                </a:tc>
                <a:tc>
                  <a:txBody>
                    <a:bodyPr/>
                    <a:lstStyle/>
                    <a:p>
                      <a:pPr algn="ctr"/>
                      <a:r>
                        <a:rPr lang="en-US" dirty="0"/>
                        <a:t>96,33%</a:t>
                      </a:r>
                      <a:endParaRPr lang="el-GR" dirty="0"/>
                    </a:p>
                  </a:txBody>
                  <a:tcPr/>
                </a:tc>
                <a:tc>
                  <a:txBody>
                    <a:bodyPr/>
                    <a:lstStyle/>
                    <a:p>
                      <a:endParaRPr lang="el-GR" dirty="0"/>
                    </a:p>
                  </a:txBody>
                  <a:tcPr/>
                </a:tc>
                <a:tc>
                  <a:txBody>
                    <a:bodyPr/>
                    <a:lstStyle/>
                    <a:p>
                      <a:endParaRPr lang="el-GR"/>
                    </a:p>
                  </a:txBody>
                  <a:tcPr/>
                </a:tc>
                <a:extLst>
                  <a:ext uri="{0D108BD9-81ED-4DB2-BD59-A6C34878D82A}">
                    <a16:rowId xmlns:a16="http://schemas.microsoft.com/office/drawing/2014/main" val="1378488821"/>
                  </a:ext>
                </a:extLst>
              </a:tr>
              <a:tr h="997952">
                <a:tc>
                  <a:txBody>
                    <a:bodyPr/>
                    <a:lstStyle/>
                    <a:p>
                      <a:pPr algn="ctr"/>
                      <a:r>
                        <a:rPr lang="en-US" b="1" dirty="0"/>
                        <a:t>Quantized (“</a:t>
                      </a:r>
                      <a:r>
                        <a:rPr lang="en-US" b="1" dirty="0" err="1"/>
                        <a:t>xmodel</a:t>
                      </a:r>
                      <a:r>
                        <a:rPr lang="en-US" b="1" dirty="0"/>
                        <a:t>”)</a:t>
                      </a:r>
                    </a:p>
                    <a:p>
                      <a:pPr algn="ctr"/>
                      <a:r>
                        <a:rPr lang="en-US" b="1" dirty="0"/>
                        <a:t>accuracy</a:t>
                      </a:r>
                      <a:endParaRPr lang="el-GR" b="1" dirty="0"/>
                    </a:p>
                  </a:txBody>
                  <a:tcPr/>
                </a:tc>
                <a:tc>
                  <a:txBody>
                    <a:bodyPr/>
                    <a:lstStyle/>
                    <a:p>
                      <a:pPr algn="ctr"/>
                      <a:r>
                        <a:rPr lang="en-US" dirty="0"/>
                        <a:t>82%</a:t>
                      </a:r>
                      <a:endParaRPr lang="el-GR" dirty="0"/>
                    </a:p>
                  </a:txBody>
                  <a:tcPr/>
                </a:tc>
                <a:tc>
                  <a:txBody>
                    <a:bodyPr/>
                    <a:lstStyle/>
                    <a:p>
                      <a:pPr algn="ctr"/>
                      <a:r>
                        <a:rPr lang="en-US" dirty="0"/>
                        <a:t>83,5%</a:t>
                      </a:r>
                      <a:endParaRPr lang="el-GR" dirty="0"/>
                    </a:p>
                  </a:txBody>
                  <a:tcPr/>
                </a:tc>
                <a:tc>
                  <a:txBody>
                    <a:bodyPr/>
                    <a:lstStyle/>
                    <a:p>
                      <a:pPr algn="ctr"/>
                      <a:r>
                        <a:rPr lang="en-US" dirty="0"/>
                        <a:t>90,7%</a:t>
                      </a:r>
                      <a:endParaRPr lang="el-GR" dirty="0"/>
                    </a:p>
                  </a:txBody>
                  <a:tcPr/>
                </a:tc>
                <a:tc>
                  <a:txBody>
                    <a:bodyPr/>
                    <a:lstStyle/>
                    <a:p>
                      <a:pPr algn="ctr"/>
                      <a:r>
                        <a:rPr lang="en-US" dirty="0"/>
                        <a:t>96,29%</a:t>
                      </a:r>
                      <a:endParaRPr lang="el-GR" dirty="0"/>
                    </a:p>
                  </a:txBody>
                  <a:tcPr/>
                </a:tc>
                <a:tc>
                  <a:txBody>
                    <a:bodyPr/>
                    <a:lstStyle/>
                    <a:p>
                      <a:endParaRPr lang="el-GR"/>
                    </a:p>
                  </a:txBody>
                  <a:tcPr/>
                </a:tc>
                <a:tc>
                  <a:txBody>
                    <a:bodyPr/>
                    <a:lstStyle/>
                    <a:p>
                      <a:endParaRPr lang="el-GR" dirty="0"/>
                    </a:p>
                  </a:txBody>
                  <a:tcPr/>
                </a:tc>
                <a:extLst>
                  <a:ext uri="{0D108BD9-81ED-4DB2-BD59-A6C34878D82A}">
                    <a16:rowId xmlns:a16="http://schemas.microsoft.com/office/drawing/2014/main" val="1682262935"/>
                  </a:ext>
                </a:extLst>
              </a:tr>
            </a:tbl>
          </a:graphicData>
        </a:graphic>
      </p:graphicFrame>
    </p:spTree>
    <p:extLst>
      <p:ext uri="{BB962C8B-B14F-4D97-AF65-F5344CB8AC3E}">
        <p14:creationId xmlns:p14="http://schemas.microsoft.com/office/powerpoint/2010/main" val="3350475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4AA6C37-919F-2D7D-46AD-48396D73C790}"/>
              </a:ext>
            </a:extLst>
          </p:cNvPr>
          <p:cNvSpPr>
            <a:spLocks noGrp="1"/>
          </p:cNvSpPr>
          <p:nvPr>
            <p:ph type="title"/>
          </p:nvPr>
        </p:nvSpPr>
        <p:spPr>
          <a:xfrm>
            <a:off x="338328" y="1572768"/>
            <a:ext cx="7616952" cy="758952"/>
          </a:xfrm>
        </p:spPr>
        <p:txBody>
          <a:bodyPr>
            <a:noAutofit/>
          </a:bodyPr>
          <a:lstStyle/>
          <a:p>
            <a:r>
              <a:rPr lang="el-GR" b="1" dirty="0" err="1"/>
              <a:t>Συνελικτικά</a:t>
            </a:r>
            <a:r>
              <a:rPr lang="el-GR" b="1" dirty="0"/>
              <a:t> </a:t>
            </a:r>
            <a:r>
              <a:rPr lang="el-GR" b="1" dirty="0" err="1"/>
              <a:t>Νευρωνικά</a:t>
            </a:r>
            <a:r>
              <a:rPr lang="el-GR" b="1" dirty="0"/>
              <a:t> Δίκτυα (1/2)</a:t>
            </a:r>
            <a:endParaRPr lang="el-GR" dirty="0"/>
          </a:p>
        </p:txBody>
      </p:sp>
      <p:sp>
        <p:nvSpPr>
          <p:cNvPr id="3" name="Θέση περιεχομένου 2">
            <a:extLst>
              <a:ext uri="{FF2B5EF4-FFF2-40B4-BE49-F238E27FC236}">
                <a16:creationId xmlns:a16="http://schemas.microsoft.com/office/drawing/2014/main" id="{5DC58065-E363-F32E-C42F-B4EB7B5378A1}"/>
              </a:ext>
            </a:extLst>
          </p:cNvPr>
          <p:cNvSpPr>
            <a:spLocks noGrp="1"/>
          </p:cNvSpPr>
          <p:nvPr>
            <p:ph sz="quarter" idx="13"/>
          </p:nvPr>
        </p:nvSpPr>
        <p:spPr>
          <a:xfrm>
            <a:off x="539496" y="2429435"/>
            <a:ext cx="11096692" cy="3879924"/>
          </a:xfrm>
        </p:spPr>
        <p:txBody>
          <a:bodyPr/>
          <a:lstStyle/>
          <a:p>
            <a:pPr algn="just"/>
            <a:r>
              <a:rPr lang="el-GR" sz="2000" dirty="0"/>
              <a:t>Στον αλγόριθμο μας παράγονται μοντέλα </a:t>
            </a:r>
            <a:r>
              <a:rPr lang="el-GR" sz="2000" dirty="0" err="1"/>
              <a:t>Συνελικτικών</a:t>
            </a:r>
            <a:r>
              <a:rPr lang="el-GR" sz="2000" dirty="0"/>
              <a:t> </a:t>
            </a:r>
            <a:r>
              <a:rPr lang="el-GR" sz="2000" dirty="0" err="1"/>
              <a:t>Νευρωνικών</a:t>
            </a:r>
            <a:r>
              <a:rPr lang="el-GR" sz="2000" dirty="0"/>
              <a:t> Δικτύων (</a:t>
            </a:r>
            <a:r>
              <a:rPr lang="en-US" sz="2000" dirty="0"/>
              <a:t>CNNs)</a:t>
            </a:r>
            <a:r>
              <a:rPr lang="el-GR" sz="2000" dirty="0"/>
              <a:t>.</a:t>
            </a:r>
          </a:p>
          <a:p>
            <a:pPr algn="just"/>
            <a:r>
              <a:rPr lang="el-GR" sz="2000" dirty="0"/>
              <a:t>Τα CNN</a:t>
            </a:r>
            <a:r>
              <a:rPr lang="en-US" sz="2000" dirty="0"/>
              <a:t>s</a:t>
            </a:r>
            <a:r>
              <a:rPr lang="el-GR" sz="2000" dirty="0"/>
              <a:t> ανήκουν στον τομέα της βαθιάς μάθησης (</a:t>
            </a:r>
            <a:r>
              <a:rPr lang="en-US" sz="2000" dirty="0"/>
              <a:t>Deep Learning)</a:t>
            </a:r>
            <a:r>
              <a:rPr lang="el-GR" sz="2000" dirty="0"/>
              <a:t> που επικεντρώνεται στην αναγνώριση μοτίβων. Χρησιμοποιούνται κυρίως στην αναγνώριση εικόνων.</a:t>
            </a:r>
          </a:p>
          <a:p>
            <a:pPr algn="just"/>
            <a:r>
              <a:rPr lang="el-GR" sz="2000" dirty="0"/>
              <a:t>Η δομή ενός CNN αποτελείται κυρίως από</a:t>
            </a:r>
            <a:r>
              <a:rPr lang="en-US" sz="2000" dirty="0"/>
              <a:t> convolutional </a:t>
            </a:r>
            <a:r>
              <a:rPr lang="el-GR" sz="2000" dirty="0"/>
              <a:t>και </a:t>
            </a:r>
            <a:r>
              <a:rPr lang="en-US" sz="2000" dirty="0"/>
              <a:t>pooling layers</a:t>
            </a:r>
            <a:r>
              <a:rPr lang="el-GR" sz="2000" dirty="0"/>
              <a:t>. </a:t>
            </a:r>
          </a:p>
          <a:p>
            <a:endParaRPr lang="el-GR" dirty="0"/>
          </a:p>
        </p:txBody>
      </p:sp>
      <p:pic>
        <p:nvPicPr>
          <p:cNvPr id="4" name="Εικόνα 3" descr="Εικόνα που περιέχει διάγραμμα, στιγμιότυπο οθόνης, κείμενο, γραμμή&#10;&#10;Περιγραφή που δημιουργήθηκε αυτόματα">
            <a:extLst>
              <a:ext uri="{FF2B5EF4-FFF2-40B4-BE49-F238E27FC236}">
                <a16:creationId xmlns:a16="http://schemas.microsoft.com/office/drawing/2014/main" id="{5910B00B-45DF-00C9-92E5-5C14A28FCC17}"/>
              </a:ext>
            </a:extLst>
          </p:cNvPr>
          <p:cNvPicPr>
            <a:picLocks noChangeAspect="1"/>
          </p:cNvPicPr>
          <p:nvPr/>
        </p:nvPicPr>
        <p:blipFill>
          <a:blip r:embed="rId2"/>
          <a:stretch>
            <a:fillRect/>
          </a:stretch>
        </p:blipFill>
        <p:spPr>
          <a:xfrm>
            <a:off x="2769331" y="3950779"/>
            <a:ext cx="6161879" cy="2668905"/>
          </a:xfrm>
          <a:prstGeom prst="rect">
            <a:avLst/>
          </a:prstGeom>
        </p:spPr>
      </p:pic>
    </p:spTree>
    <p:extLst>
      <p:ext uri="{BB962C8B-B14F-4D97-AF65-F5344CB8AC3E}">
        <p14:creationId xmlns:p14="http://schemas.microsoft.com/office/powerpoint/2010/main" val="3636452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E096672-0145-7B0E-38FF-0724AD4D9676}"/>
              </a:ext>
            </a:extLst>
          </p:cNvPr>
          <p:cNvSpPr>
            <a:spLocks noGrp="1"/>
          </p:cNvSpPr>
          <p:nvPr>
            <p:ph type="title"/>
          </p:nvPr>
        </p:nvSpPr>
        <p:spPr/>
        <p:txBody>
          <a:bodyPr/>
          <a:lstStyle/>
          <a:p>
            <a:r>
              <a:rPr lang="el-GR" b="1" dirty="0" err="1"/>
              <a:t>Συνελικτικά</a:t>
            </a:r>
            <a:r>
              <a:rPr lang="el-GR" b="1" dirty="0"/>
              <a:t> </a:t>
            </a:r>
            <a:r>
              <a:rPr lang="el-GR" b="1" dirty="0" err="1"/>
              <a:t>Νευρωνικά</a:t>
            </a:r>
            <a:r>
              <a:rPr lang="el-GR" b="1" dirty="0"/>
              <a:t> Δίκτυα (2/2)</a:t>
            </a:r>
            <a:endParaRPr lang="el-GR" dirty="0"/>
          </a:p>
        </p:txBody>
      </p:sp>
      <p:sp>
        <p:nvSpPr>
          <p:cNvPr id="3" name="Θέση περιεχομένου 2">
            <a:extLst>
              <a:ext uri="{FF2B5EF4-FFF2-40B4-BE49-F238E27FC236}">
                <a16:creationId xmlns:a16="http://schemas.microsoft.com/office/drawing/2014/main" id="{C405D5AE-A5F1-26FC-447C-3998B7DAA7D8}"/>
              </a:ext>
            </a:extLst>
          </p:cNvPr>
          <p:cNvSpPr>
            <a:spLocks noGrp="1"/>
          </p:cNvSpPr>
          <p:nvPr>
            <p:ph sz="quarter" idx="13"/>
          </p:nvPr>
        </p:nvSpPr>
        <p:spPr>
          <a:xfrm>
            <a:off x="521208" y="2524460"/>
            <a:ext cx="11097051" cy="3977640"/>
          </a:xfrm>
        </p:spPr>
        <p:txBody>
          <a:bodyPr/>
          <a:lstStyle/>
          <a:p>
            <a:pPr algn="just"/>
            <a:r>
              <a:rPr lang="el-GR" sz="2000" dirty="0"/>
              <a:t>Το επίπεδο συνέλιξης</a:t>
            </a:r>
            <a:r>
              <a:rPr lang="en-US" sz="2000" dirty="0"/>
              <a:t> (convolutional)</a:t>
            </a:r>
            <a:r>
              <a:rPr lang="el-GR" sz="2000" dirty="0"/>
              <a:t> μετασχηματίζει την εικόνα μέσω της διαδικασίας συνέλιξης. </a:t>
            </a:r>
          </a:p>
          <a:p>
            <a:pPr algn="just"/>
            <a:r>
              <a:rPr lang="el-GR" sz="2000" dirty="0"/>
              <a:t>Το επίπεδο συγκέντρωσης (</a:t>
            </a:r>
            <a:r>
              <a:rPr lang="en-US" sz="2000" dirty="0"/>
              <a:t>pooling)</a:t>
            </a:r>
            <a:r>
              <a:rPr lang="el-GR" sz="2000" dirty="0"/>
              <a:t> συγκεντρώνει τα γειτονικά </a:t>
            </a:r>
            <a:r>
              <a:rPr lang="en-US" sz="2000" dirty="0"/>
              <a:t>pixels</a:t>
            </a:r>
            <a:r>
              <a:rPr lang="el-GR" sz="2000" dirty="0"/>
              <a:t> σε ένα ενιαίο </a:t>
            </a:r>
            <a:r>
              <a:rPr lang="en-US" sz="2000" dirty="0"/>
              <a:t>pixel</a:t>
            </a:r>
            <a:r>
              <a:rPr lang="el-GR" sz="2000" dirty="0"/>
              <a:t>. Ως εκ τούτου, το στρώμα συγκέντρωσης χρησιμεύει στη μείωση της διάστασης της εικόνας.</a:t>
            </a:r>
          </a:p>
          <a:p>
            <a:endParaRPr lang="el-GR" dirty="0"/>
          </a:p>
        </p:txBody>
      </p:sp>
      <p:pic>
        <p:nvPicPr>
          <p:cNvPr id="4" name="Picture 6" descr="A diagram of a dog&#10;&#10;Description automatically generated">
            <a:extLst>
              <a:ext uri="{FF2B5EF4-FFF2-40B4-BE49-F238E27FC236}">
                <a16:creationId xmlns:a16="http://schemas.microsoft.com/office/drawing/2014/main" id="{20C68035-61FE-224A-5BB6-3C7A30C010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312" y="3921252"/>
            <a:ext cx="4044123" cy="2688303"/>
          </a:xfrm>
          <a:prstGeom prst="rect">
            <a:avLst/>
          </a:prstGeom>
        </p:spPr>
      </p:pic>
      <p:pic>
        <p:nvPicPr>
          <p:cNvPr id="5" name="Picture 8" descr="A diagram of a pooling diagram&#10;&#10;Description automatically generated with medium confidence">
            <a:extLst>
              <a:ext uri="{FF2B5EF4-FFF2-40B4-BE49-F238E27FC236}">
                <a16:creationId xmlns:a16="http://schemas.microsoft.com/office/drawing/2014/main" id="{1DC020EE-8E59-7E35-F7C7-F2E456FC7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918" y="3927799"/>
            <a:ext cx="3725010" cy="2691917"/>
          </a:xfrm>
          <a:prstGeom prst="rect">
            <a:avLst/>
          </a:prstGeom>
        </p:spPr>
      </p:pic>
    </p:spTree>
    <p:extLst>
      <p:ext uri="{BB962C8B-B14F-4D97-AF65-F5344CB8AC3E}">
        <p14:creationId xmlns:p14="http://schemas.microsoft.com/office/powerpoint/2010/main" val="500255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0EC3208-479A-B1E1-1980-65610EB9C6F8}"/>
              </a:ext>
            </a:extLst>
          </p:cNvPr>
          <p:cNvSpPr>
            <a:spLocks noGrp="1"/>
          </p:cNvSpPr>
          <p:nvPr>
            <p:ph type="title"/>
          </p:nvPr>
        </p:nvSpPr>
        <p:spPr/>
        <p:txBody>
          <a:bodyPr/>
          <a:lstStyle/>
          <a:p>
            <a:r>
              <a:rPr lang="el-GR" b="1" dirty="0"/>
              <a:t>Αλγόριθμος </a:t>
            </a:r>
            <a:r>
              <a:rPr lang="en-US" b="1" dirty="0"/>
              <a:t>FLITC</a:t>
            </a:r>
            <a:endParaRPr lang="el-GR" b="1" dirty="0"/>
          </a:p>
        </p:txBody>
      </p:sp>
      <p:sp>
        <p:nvSpPr>
          <p:cNvPr id="3" name="Θέση περιεχομένου 2">
            <a:extLst>
              <a:ext uri="{FF2B5EF4-FFF2-40B4-BE49-F238E27FC236}">
                <a16:creationId xmlns:a16="http://schemas.microsoft.com/office/drawing/2014/main" id="{646FD48E-BAFD-7470-D1C8-2325CAFAD721}"/>
              </a:ext>
            </a:extLst>
          </p:cNvPr>
          <p:cNvSpPr>
            <a:spLocks noGrp="1"/>
          </p:cNvSpPr>
          <p:nvPr>
            <p:ph sz="quarter" idx="13"/>
          </p:nvPr>
        </p:nvSpPr>
        <p:spPr>
          <a:xfrm>
            <a:off x="539496" y="2560320"/>
            <a:ext cx="11150480" cy="3977640"/>
          </a:xfrm>
        </p:spPr>
        <p:txBody>
          <a:bodyPr>
            <a:normAutofit/>
          </a:bodyPr>
          <a:lstStyle/>
          <a:p>
            <a:pPr marL="0" indent="0">
              <a:buNone/>
            </a:pPr>
            <a:r>
              <a:rPr lang="el-GR" sz="2200" dirty="0"/>
              <a:t>Ο αλγόριθμος FLITC περιλαμβάνει τις ακόλουθες λειτουργίες:</a:t>
            </a:r>
          </a:p>
          <a:p>
            <a:pPr algn="just"/>
            <a:r>
              <a:rPr lang="el-GR" sz="2200" dirty="0"/>
              <a:t>Τον εντοπισμό δυσλειτουργικών τροφοδοτών με τη χρήση ενός μοντέλου CNN (FFNN). </a:t>
            </a:r>
          </a:p>
          <a:p>
            <a:pPr algn="just"/>
            <a:r>
              <a:rPr lang="el-GR" sz="2200" dirty="0"/>
              <a:t>Τον εντοπισμό δυσλειτουργικών κλάδων με τη χρήση ενός μοντέλου CNN (FBNN). </a:t>
            </a:r>
          </a:p>
          <a:p>
            <a:pPr algn="just"/>
            <a:r>
              <a:rPr lang="el-GR" sz="2200" dirty="0"/>
              <a:t>Την ταξινόμηση τύπου βλάβης σε έντεκα κλάσεις με τη χρήση ενός μοντέλου CNN (FCNN). Το είδος του σφάλματος βραχυκυκλώματος στο LVDG μπορεί να προσδιοριστεί από το μοντέλο.</a:t>
            </a:r>
          </a:p>
          <a:p>
            <a:pPr algn="just"/>
            <a:r>
              <a:rPr lang="el-GR" sz="2200" dirty="0"/>
              <a:t>Τον υπολογισμό της θέσης του ελαττωματικού κλάδου με την εκτίμηση της απόστασης από τον ριζικό κόμβο χρησιμοποιώντας ένα μοντέλο CNN (FDNN). </a:t>
            </a:r>
          </a:p>
        </p:txBody>
      </p:sp>
    </p:spTree>
    <p:extLst>
      <p:ext uri="{BB962C8B-B14F-4D97-AF65-F5344CB8AC3E}">
        <p14:creationId xmlns:p14="http://schemas.microsoft.com/office/powerpoint/2010/main" val="1363676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FB5631E-A453-1DDB-D7F3-5520BED87F78}"/>
              </a:ext>
            </a:extLst>
          </p:cNvPr>
          <p:cNvSpPr>
            <a:spLocks noGrp="1"/>
          </p:cNvSpPr>
          <p:nvPr>
            <p:ph type="title"/>
          </p:nvPr>
        </p:nvSpPr>
        <p:spPr/>
        <p:txBody>
          <a:bodyPr/>
          <a:lstStyle/>
          <a:p>
            <a:r>
              <a:rPr lang="el-GR" b="1" dirty="0"/>
              <a:t>Εκπαίδευση μοντέλου </a:t>
            </a:r>
            <a:r>
              <a:rPr lang="en-US" b="1" dirty="0"/>
              <a:t>FFNN</a:t>
            </a:r>
            <a:r>
              <a:rPr lang="el-GR" b="1" dirty="0"/>
              <a:t> (1/2)</a:t>
            </a:r>
          </a:p>
        </p:txBody>
      </p:sp>
      <p:sp>
        <p:nvSpPr>
          <p:cNvPr id="3" name="Θέση περιεχομένου 2">
            <a:extLst>
              <a:ext uri="{FF2B5EF4-FFF2-40B4-BE49-F238E27FC236}">
                <a16:creationId xmlns:a16="http://schemas.microsoft.com/office/drawing/2014/main" id="{1BBE8AEA-C25D-6B12-8753-059416FA1635}"/>
              </a:ext>
            </a:extLst>
          </p:cNvPr>
          <p:cNvSpPr>
            <a:spLocks noGrp="1"/>
          </p:cNvSpPr>
          <p:nvPr>
            <p:ph sz="quarter" idx="13"/>
          </p:nvPr>
        </p:nvSpPr>
        <p:spPr>
          <a:xfrm>
            <a:off x="539495" y="2560320"/>
            <a:ext cx="11186339" cy="3977640"/>
          </a:xfrm>
        </p:spPr>
        <p:txBody>
          <a:bodyPr/>
          <a:lstStyle/>
          <a:p>
            <a:pPr algn="just"/>
            <a:r>
              <a:rPr lang="el-GR" sz="2200" dirty="0"/>
              <a:t>Για την εκπαίδευση του μοντέλου χρησιμοποιούμε ένα κατάλληλο </a:t>
            </a:r>
            <a:r>
              <a:rPr lang="el-GR" sz="2200" dirty="0" err="1"/>
              <a:t>προεπεξεργασμένο</a:t>
            </a:r>
            <a:r>
              <a:rPr lang="el-GR" sz="2200" dirty="0"/>
              <a:t> σύνολο δεδομένων οπού διαχωρίζεται σε δεδομένα εκπαίδευσης</a:t>
            </a:r>
            <a:r>
              <a:rPr lang="en-US" sz="2200" dirty="0"/>
              <a:t> (training)</a:t>
            </a:r>
            <a:r>
              <a:rPr lang="el-GR" sz="2200" dirty="0"/>
              <a:t> και δεδομένα επικύρωσης (</a:t>
            </a:r>
            <a:r>
              <a:rPr lang="en-US" sz="2200" dirty="0"/>
              <a:t>validation)</a:t>
            </a:r>
            <a:r>
              <a:rPr lang="el-GR" sz="2200" dirty="0"/>
              <a:t>. </a:t>
            </a:r>
            <a:endParaRPr lang="en-US" sz="2200" dirty="0"/>
          </a:p>
          <a:p>
            <a:pPr algn="just"/>
            <a:r>
              <a:rPr lang="el-GR" sz="2200" dirty="0"/>
              <a:t>Η αριθμητική ακρίβεια του συνόλου δεδομένων είναι στη μορφή 32-bit </a:t>
            </a:r>
            <a:r>
              <a:rPr lang="el-GR" sz="2200" dirty="0" err="1"/>
              <a:t>floating</a:t>
            </a:r>
            <a:r>
              <a:rPr lang="el-GR" sz="2200" dirty="0"/>
              <a:t> </a:t>
            </a:r>
            <a:r>
              <a:rPr lang="el-GR" sz="2200" dirty="0" err="1"/>
              <a:t>point</a:t>
            </a:r>
            <a:r>
              <a:rPr lang="el-GR" sz="2200" dirty="0"/>
              <a:t> (FP32).</a:t>
            </a:r>
          </a:p>
          <a:p>
            <a:pPr algn="just"/>
            <a:r>
              <a:rPr lang="el-GR" sz="2200" dirty="0"/>
              <a:t>Οι διαστάσεις του συνόλου των δεδομένων εκπαίδευσης είναι</a:t>
            </a:r>
            <a:r>
              <a:rPr lang="en-US" sz="2200" dirty="0"/>
              <a:t>:</a:t>
            </a:r>
            <a:r>
              <a:rPr lang="el-GR" sz="2200" dirty="0"/>
              <a:t> Μήκος συνόλου δεδομένων x Ύψος x Πλάτος x Κανάλια και αντιστοιχούν στις παρακάτω τιμές</a:t>
            </a:r>
            <a:r>
              <a:rPr lang="en-US" sz="2200" dirty="0"/>
              <a:t>:</a:t>
            </a:r>
          </a:p>
          <a:p>
            <a:pPr algn="just"/>
            <a:endParaRPr lang="el-GR" dirty="0"/>
          </a:p>
        </p:txBody>
      </p:sp>
      <p:pic>
        <p:nvPicPr>
          <p:cNvPr id="4" name="Εικόνα 3">
            <a:extLst>
              <a:ext uri="{FF2B5EF4-FFF2-40B4-BE49-F238E27FC236}">
                <a16:creationId xmlns:a16="http://schemas.microsoft.com/office/drawing/2014/main" id="{4AA84754-CF50-ED87-1954-41F65915BD2E}"/>
              </a:ext>
            </a:extLst>
          </p:cNvPr>
          <p:cNvPicPr>
            <a:picLocks noChangeAspect="1"/>
          </p:cNvPicPr>
          <p:nvPr/>
        </p:nvPicPr>
        <p:blipFill>
          <a:blip r:embed="rId2"/>
          <a:stretch>
            <a:fillRect/>
          </a:stretch>
        </p:blipFill>
        <p:spPr>
          <a:xfrm>
            <a:off x="3235188" y="5321808"/>
            <a:ext cx="5794951" cy="449221"/>
          </a:xfrm>
          <a:prstGeom prst="rect">
            <a:avLst/>
          </a:prstGeom>
        </p:spPr>
      </p:pic>
    </p:spTree>
    <p:extLst>
      <p:ext uri="{BB962C8B-B14F-4D97-AF65-F5344CB8AC3E}">
        <p14:creationId xmlns:p14="http://schemas.microsoft.com/office/powerpoint/2010/main" val="1215870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B67C817-AB36-37B7-B946-D2DA7B07873C}"/>
              </a:ext>
            </a:extLst>
          </p:cNvPr>
          <p:cNvSpPr>
            <a:spLocks noGrp="1"/>
          </p:cNvSpPr>
          <p:nvPr>
            <p:ph type="title"/>
          </p:nvPr>
        </p:nvSpPr>
        <p:spPr/>
        <p:txBody>
          <a:bodyPr/>
          <a:lstStyle/>
          <a:p>
            <a:r>
              <a:rPr lang="el-GR" b="1" dirty="0"/>
              <a:t>Εκπαίδευση μοντέλου </a:t>
            </a:r>
            <a:r>
              <a:rPr lang="en-US" b="1" dirty="0"/>
              <a:t>FFNN</a:t>
            </a:r>
            <a:r>
              <a:rPr lang="el-GR" b="1" dirty="0"/>
              <a:t> (2/2)</a:t>
            </a:r>
            <a:endParaRPr lang="el-GR" dirty="0"/>
          </a:p>
        </p:txBody>
      </p:sp>
      <p:sp>
        <p:nvSpPr>
          <p:cNvPr id="3" name="Θέση περιεχομένου 2">
            <a:extLst>
              <a:ext uri="{FF2B5EF4-FFF2-40B4-BE49-F238E27FC236}">
                <a16:creationId xmlns:a16="http://schemas.microsoft.com/office/drawing/2014/main" id="{A69B2947-CF30-C73C-70E8-4F4D0DB80586}"/>
              </a:ext>
            </a:extLst>
          </p:cNvPr>
          <p:cNvSpPr>
            <a:spLocks noGrp="1"/>
          </p:cNvSpPr>
          <p:nvPr>
            <p:ph sz="quarter" idx="13"/>
          </p:nvPr>
        </p:nvSpPr>
        <p:spPr>
          <a:xfrm>
            <a:off x="539496" y="2560320"/>
            <a:ext cx="11222198" cy="3977640"/>
          </a:xfrm>
        </p:spPr>
        <p:txBody>
          <a:bodyPr/>
          <a:lstStyle/>
          <a:p>
            <a:pPr algn="just"/>
            <a:r>
              <a:rPr lang="el-GR" sz="2200" dirty="0"/>
              <a:t>Το μοντέλο CNN που δημιουργείται περιέχει στρώματα Conv2D, </a:t>
            </a:r>
            <a:r>
              <a:rPr lang="el-GR" sz="2200" dirty="0" err="1"/>
              <a:t>Dropout</a:t>
            </a:r>
            <a:r>
              <a:rPr lang="el-GR" sz="2200" dirty="0"/>
              <a:t>, MaxPooling2D, </a:t>
            </a:r>
            <a:r>
              <a:rPr lang="el-GR" sz="2200" dirty="0" err="1"/>
              <a:t>Flatten</a:t>
            </a:r>
            <a:r>
              <a:rPr lang="el-GR" sz="2200" dirty="0"/>
              <a:t> και </a:t>
            </a:r>
            <a:r>
              <a:rPr lang="el-GR" sz="2200" dirty="0" err="1"/>
              <a:t>Dense</a:t>
            </a:r>
            <a:r>
              <a:rPr lang="el-GR" sz="2200" dirty="0"/>
              <a:t>.</a:t>
            </a:r>
          </a:p>
          <a:p>
            <a:pPr algn="just"/>
            <a:r>
              <a:rPr lang="el-GR" sz="2200" dirty="0"/>
              <a:t>Επίσης ορίζονται οι παράμετροι που καθορίζουν την αρχιτεκτονική του μοντέλου και διαχειρίζονται τη διαδικασία εκπαίδευσης.</a:t>
            </a:r>
            <a:r>
              <a:rPr lang="en-US" sz="2200" dirty="0"/>
              <a:t> </a:t>
            </a:r>
            <a:r>
              <a:rPr lang="el-GR" sz="2200" dirty="0"/>
              <a:t>Ονομάζονται </a:t>
            </a:r>
            <a:r>
              <a:rPr lang="el-GR" sz="2200" dirty="0" err="1"/>
              <a:t>υπερπαράμετροι</a:t>
            </a:r>
            <a:r>
              <a:rPr lang="el-GR" sz="2200" dirty="0"/>
              <a:t> και έχοντας τις βέλτιστες τιμές τους βελτιώνουμε την απόδοση του μοντέλου. </a:t>
            </a:r>
          </a:p>
          <a:p>
            <a:pPr algn="just"/>
            <a:r>
              <a:rPr lang="el-GR" sz="2200" dirty="0"/>
              <a:t>Οι </a:t>
            </a:r>
            <a:r>
              <a:rPr lang="el-GR" sz="2200" dirty="0" err="1"/>
              <a:t>υπερπαράμετροι</a:t>
            </a:r>
            <a:r>
              <a:rPr lang="el-GR" sz="2200" dirty="0"/>
              <a:t> είναι</a:t>
            </a:r>
            <a:r>
              <a:rPr lang="en-US" sz="2200" dirty="0"/>
              <a:t>:</a:t>
            </a:r>
            <a:r>
              <a:rPr lang="el-GR" sz="2200" dirty="0"/>
              <a:t> ο αριθμός των </a:t>
            </a:r>
            <a:r>
              <a:rPr lang="en-US" sz="2200" dirty="0"/>
              <a:t>layers</a:t>
            </a:r>
            <a:r>
              <a:rPr lang="el-GR" sz="2200" dirty="0"/>
              <a:t>, </a:t>
            </a:r>
            <a:r>
              <a:rPr lang="en-US" sz="2200" dirty="0"/>
              <a:t>Dropout Rate</a:t>
            </a:r>
            <a:r>
              <a:rPr lang="el-GR" sz="2200" dirty="0"/>
              <a:t>, </a:t>
            </a:r>
            <a:r>
              <a:rPr lang="en-US" sz="2200" dirty="0"/>
              <a:t>Units per Layer</a:t>
            </a:r>
            <a:r>
              <a:rPr lang="el-GR" sz="2200" dirty="0"/>
              <a:t>, </a:t>
            </a:r>
            <a:r>
              <a:rPr lang="en-US" sz="2200" dirty="0"/>
              <a:t>Kernel Initializer</a:t>
            </a:r>
            <a:r>
              <a:rPr lang="el-GR" sz="2200" dirty="0"/>
              <a:t>, </a:t>
            </a:r>
            <a:r>
              <a:rPr lang="en-US" sz="2200" dirty="0"/>
              <a:t>batch size</a:t>
            </a:r>
            <a:r>
              <a:rPr lang="el-GR" sz="2200" dirty="0"/>
              <a:t>, αριθμός </a:t>
            </a:r>
            <a:r>
              <a:rPr lang="en-US" sz="2200" dirty="0"/>
              <a:t>epochs</a:t>
            </a:r>
            <a:r>
              <a:rPr lang="el-GR" sz="2200" dirty="0"/>
              <a:t>,</a:t>
            </a:r>
            <a:r>
              <a:rPr lang="en-US" sz="2200" dirty="0"/>
              <a:t> Early Stopping Patience</a:t>
            </a:r>
            <a:r>
              <a:rPr lang="el-GR" sz="2200" dirty="0"/>
              <a:t>. </a:t>
            </a:r>
            <a:r>
              <a:rPr lang="en-US" dirty="0"/>
              <a:t>	</a:t>
            </a:r>
          </a:p>
        </p:txBody>
      </p:sp>
    </p:spTree>
    <p:extLst>
      <p:ext uri="{BB962C8B-B14F-4D97-AF65-F5344CB8AC3E}">
        <p14:creationId xmlns:p14="http://schemas.microsoft.com/office/powerpoint/2010/main" val="343752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FD20F0F-D5D1-7EDF-988C-9B381DF00768}"/>
              </a:ext>
            </a:extLst>
          </p:cNvPr>
          <p:cNvSpPr>
            <a:spLocks noGrp="1"/>
          </p:cNvSpPr>
          <p:nvPr>
            <p:ph type="title"/>
          </p:nvPr>
        </p:nvSpPr>
        <p:spPr/>
        <p:txBody>
          <a:bodyPr/>
          <a:lstStyle/>
          <a:p>
            <a:r>
              <a:rPr lang="el-GR" b="1" dirty="0"/>
              <a:t>Αξιολόγηση μοντέλου </a:t>
            </a:r>
            <a:r>
              <a:rPr lang="en-US" b="1" dirty="0"/>
              <a:t>FFNN</a:t>
            </a:r>
            <a:endParaRPr lang="el-GR" b="1" dirty="0"/>
          </a:p>
        </p:txBody>
      </p:sp>
      <p:sp>
        <p:nvSpPr>
          <p:cNvPr id="3" name="Θέση περιεχομένου 2">
            <a:extLst>
              <a:ext uri="{FF2B5EF4-FFF2-40B4-BE49-F238E27FC236}">
                <a16:creationId xmlns:a16="http://schemas.microsoft.com/office/drawing/2014/main" id="{1C32C275-D682-B225-DBF9-CFF53BD1AA59}"/>
              </a:ext>
            </a:extLst>
          </p:cNvPr>
          <p:cNvSpPr>
            <a:spLocks noGrp="1"/>
          </p:cNvSpPr>
          <p:nvPr>
            <p:ph sz="quarter" idx="13"/>
          </p:nvPr>
        </p:nvSpPr>
        <p:spPr>
          <a:xfrm>
            <a:off x="539495" y="2560320"/>
            <a:ext cx="11105657" cy="3977640"/>
          </a:xfrm>
        </p:spPr>
        <p:txBody>
          <a:bodyPr/>
          <a:lstStyle/>
          <a:p>
            <a:pPr algn="just"/>
            <a:r>
              <a:rPr lang="el-GR" sz="2200" dirty="0"/>
              <a:t>Για την αξιολόγηση το μοντέλο λαμβάνει τα δεδομένα εισόδου (του </a:t>
            </a:r>
            <a:r>
              <a:rPr lang="en-US" sz="2200" dirty="0"/>
              <a:t>validation dataset) </a:t>
            </a:r>
            <a:r>
              <a:rPr lang="el-GR" sz="2200" dirty="0"/>
              <a:t>και κάνει προβλέψεις με βάση αυτά. Η έξοδος υποδεικνύει ποιος τροφοδότης είναι ελαττωματικός.</a:t>
            </a:r>
          </a:p>
          <a:p>
            <a:pPr algn="just"/>
            <a:r>
              <a:rPr lang="el-GR" sz="2200" dirty="0"/>
              <a:t>Εμείς συγκρίνουμε τις πραγματικές εξόδους (του </a:t>
            </a:r>
            <a:r>
              <a:rPr lang="en-US" sz="2200" dirty="0"/>
              <a:t>validation dataset) </a:t>
            </a:r>
            <a:r>
              <a:rPr lang="el-GR" sz="2200" dirty="0"/>
              <a:t>με τις αντίστοιχες προβλέψεις του μοντέλου.</a:t>
            </a:r>
          </a:p>
          <a:p>
            <a:pPr algn="just"/>
            <a:r>
              <a:rPr lang="el-GR" sz="2200" dirty="0"/>
              <a:t>Το ποσοστό ακρίβειας των προβλέψεων</a:t>
            </a:r>
            <a:r>
              <a:rPr lang="en-US" sz="2200" dirty="0"/>
              <a:t> </a:t>
            </a:r>
            <a:r>
              <a:rPr lang="el-GR" sz="2200" dirty="0"/>
              <a:t>υπολογίστηκε ότι προσεγγίζει το 89,7%.</a:t>
            </a:r>
          </a:p>
          <a:p>
            <a:pPr algn="just"/>
            <a:endParaRPr lang="el-GR" sz="2200" dirty="0"/>
          </a:p>
          <a:p>
            <a:pPr algn="just"/>
            <a:endParaRPr lang="el-GR" dirty="0"/>
          </a:p>
        </p:txBody>
      </p:sp>
      <p:pic>
        <p:nvPicPr>
          <p:cNvPr id="4" name="Εικόνα 3">
            <a:extLst>
              <a:ext uri="{FF2B5EF4-FFF2-40B4-BE49-F238E27FC236}">
                <a16:creationId xmlns:a16="http://schemas.microsoft.com/office/drawing/2014/main" id="{A4E7896C-E0F3-AF74-2A80-CEC487D13A5F}"/>
              </a:ext>
            </a:extLst>
          </p:cNvPr>
          <p:cNvPicPr>
            <a:picLocks noChangeAspect="1"/>
          </p:cNvPicPr>
          <p:nvPr/>
        </p:nvPicPr>
        <p:blipFill>
          <a:blip r:embed="rId2"/>
          <a:stretch>
            <a:fillRect/>
          </a:stretch>
        </p:blipFill>
        <p:spPr>
          <a:xfrm>
            <a:off x="3469512" y="5255096"/>
            <a:ext cx="5252976" cy="457328"/>
          </a:xfrm>
          <a:prstGeom prst="rect">
            <a:avLst/>
          </a:prstGeom>
        </p:spPr>
      </p:pic>
    </p:spTree>
    <p:extLst>
      <p:ext uri="{BB962C8B-B14F-4D97-AF65-F5344CB8AC3E}">
        <p14:creationId xmlns:p14="http://schemas.microsoft.com/office/powerpoint/2010/main" val="1886222652"/>
      </p:ext>
    </p:extLst>
  </p:cSld>
  <p:clrMapOvr>
    <a:masterClrMapping/>
  </p:clrMapOvr>
</p:sld>
</file>

<file path=ppt/theme/theme1.xml><?xml version="1.0" encoding="utf-8"?>
<a:theme xmlns:a="http://schemas.openxmlformats.org/drawingml/2006/main" name="Θέμα Office 2013 - 2022">
  <a:themeElements>
    <a:clrScheme name="Θέμα 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Θέμα 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Θέμα 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2529</TotalTime>
  <Words>2585</Words>
  <Application>Microsoft Office PowerPoint</Application>
  <PresentationFormat>Ευρεία οθόνη</PresentationFormat>
  <Paragraphs>302</Paragraphs>
  <Slides>32</Slides>
  <Notes>1</Notes>
  <HiddenSlides>0</HiddenSlides>
  <MMClips>0</MMClips>
  <ScaleCrop>false</ScaleCrop>
  <HeadingPairs>
    <vt:vector size="6" baseType="variant">
      <vt:variant>
        <vt:lpstr>Γραμματοσειρές που χρησιμοποιούνται</vt:lpstr>
      </vt:variant>
      <vt:variant>
        <vt:i4>5</vt:i4>
      </vt:variant>
      <vt:variant>
        <vt:lpstr>Θέμα</vt:lpstr>
      </vt:variant>
      <vt:variant>
        <vt:i4>1</vt:i4>
      </vt:variant>
      <vt:variant>
        <vt:lpstr>Τίτλοι διαφανειών</vt:lpstr>
      </vt:variant>
      <vt:variant>
        <vt:i4>32</vt:i4>
      </vt:variant>
    </vt:vector>
  </HeadingPairs>
  <TitlesOfParts>
    <vt:vector size="38" baseType="lpstr">
      <vt:lpstr>Arial</vt:lpstr>
      <vt:lpstr>Calibri</vt:lpstr>
      <vt:lpstr>Calibri Light</vt:lpstr>
      <vt:lpstr>Cambria Math</vt:lpstr>
      <vt:lpstr>Times New Roman</vt:lpstr>
      <vt:lpstr>Θέμα Office 2013 - 2022</vt:lpstr>
      <vt:lpstr>HARDWARE ACCELERATION OF AI/ML ALGORITHM FOR FAULT DETECTION IN POWER DISTRIBUTION GRID </vt:lpstr>
      <vt:lpstr>ΕΙΣΑΓΩΓΗ</vt:lpstr>
      <vt:lpstr>Μηχανική Μάθηση – Νευρωνικά Δίκτυα</vt:lpstr>
      <vt:lpstr>Συνελικτικά Νευρωνικά Δίκτυα (1/2)</vt:lpstr>
      <vt:lpstr>Συνελικτικά Νευρωνικά Δίκτυα (2/2)</vt:lpstr>
      <vt:lpstr>Αλγόριθμος FLITC</vt:lpstr>
      <vt:lpstr>Εκπαίδευση μοντέλου FFNN (1/2)</vt:lpstr>
      <vt:lpstr>Εκπαίδευση μοντέλου FFNN (2/2)</vt:lpstr>
      <vt:lpstr>Αξιολόγηση μοντέλου FFNN</vt:lpstr>
      <vt:lpstr>Διαδικασία Υλοποίησης</vt:lpstr>
      <vt:lpstr>Κβαντοποίηση </vt:lpstr>
      <vt:lpstr>Τεχνικές Κβαντοποίησης</vt:lpstr>
      <vt:lpstr>Τεχνικές Κβαντοποίησης – TensorFlow-Lite Dynamic Range (1/2) </vt:lpstr>
      <vt:lpstr>Τεχνικές Κβαντοποίησης – TensorFlow-Lite Dynamic Range (2/2) </vt:lpstr>
      <vt:lpstr>Τεχνικές Κβαντοποίησης – TensorFlow-Lite Full Integer (1/2) </vt:lpstr>
      <vt:lpstr>Τεχνικές Κβαντοποίησης – TensorFlow-Lite Full Integer (2/2) </vt:lpstr>
      <vt:lpstr>Τεχνικές Κβαντοποίησης – Vitis-AI TensorFlow-2 (1/3)</vt:lpstr>
      <vt:lpstr>Τεχνικές Κβαντοποίησης – Vitis-AI TensorFlow-2 (2/3)</vt:lpstr>
      <vt:lpstr>Τεχνικές Κβαντοποίησης – Vitis-AI TensorFlow-2 (3/3)</vt:lpstr>
      <vt:lpstr>Σύγκριση τεχνικών κβαντοποίησης</vt:lpstr>
      <vt:lpstr>Compiling του μοντέλου</vt:lpstr>
      <vt:lpstr>Υλοποίηση στο Hardware (1/3)</vt:lpstr>
      <vt:lpstr>Υλοποίηση στο Hardware (2/3)</vt:lpstr>
      <vt:lpstr>Υλοποίηση στο Hardware (3/3)</vt:lpstr>
      <vt:lpstr>Σύγκριση μοντέλων - Xmodel vs Original (1/2)</vt:lpstr>
      <vt:lpstr>Σύγκριση μοντέλων - Xmodel vs Original (2/2)</vt:lpstr>
      <vt:lpstr>Σύγκριση μοντέλων – Xmodel vs Tflite (1/2)</vt:lpstr>
      <vt:lpstr>Σύγκριση μοντέλων – Xmodel vs Tflite (2/2)</vt:lpstr>
      <vt:lpstr>Σύγκριση μοντέλων – Single vs Multithreading DPU (1/2)</vt:lpstr>
      <vt:lpstr>Σύγκριση μοντέλων – Single vs Multithreading DPU (2/2)</vt:lpstr>
      <vt:lpstr>Σύνοψη</vt:lpstr>
      <vt:lpstr>Ακρίβεια μοντέλων</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ΚΟΥΚΟΥΛΑΣ ΑΛΕΞΑΝΔΡΟΣ</dc:creator>
  <cp:keywords/>
  <cp:lastModifiedBy>ΚΟΥΚΟΥΛΑΣ ΑΛΕΞΑΝΔΡΟΣ</cp:lastModifiedBy>
  <cp:revision>79</cp:revision>
  <dcterms:created xsi:type="dcterms:W3CDTF">2024-08-22T12:16:15Z</dcterms:created>
  <dcterms:modified xsi:type="dcterms:W3CDTF">2024-12-22T10:11:13Z</dcterms:modified>
  <cp:version/>
</cp:coreProperties>
</file>